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25BE-B1A2-49FB-A53B-7F21D521EABE}" type="datetimeFigureOut">
              <a:rPr lang="en-NZ" smtClean="0"/>
              <a:t>16/06/2014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1695-F615-46DE-AFDE-A07C069CCBD6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25BE-B1A2-49FB-A53B-7F21D521EABE}" type="datetimeFigureOut">
              <a:rPr lang="en-NZ" smtClean="0"/>
              <a:t>16/06/2014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1695-F615-46DE-AFDE-A07C069CCBD6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25BE-B1A2-49FB-A53B-7F21D521EABE}" type="datetimeFigureOut">
              <a:rPr lang="en-NZ" smtClean="0"/>
              <a:t>16/06/2014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1695-F615-46DE-AFDE-A07C069CCBD6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25BE-B1A2-49FB-A53B-7F21D521EABE}" type="datetimeFigureOut">
              <a:rPr lang="en-NZ" smtClean="0"/>
              <a:t>16/06/2014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1695-F615-46DE-AFDE-A07C069CCBD6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25BE-B1A2-49FB-A53B-7F21D521EABE}" type="datetimeFigureOut">
              <a:rPr lang="en-NZ" smtClean="0"/>
              <a:t>16/06/2014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1695-F615-46DE-AFDE-A07C069CCBD6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25BE-B1A2-49FB-A53B-7F21D521EABE}" type="datetimeFigureOut">
              <a:rPr lang="en-NZ" smtClean="0"/>
              <a:t>16/06/2014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1695-F615-46DE-AFDE-A07C069CCBD6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25BE-B1A2-49FB-A53B-7F21D521EABE}" type="datetimeFigureOut">
              <a:rPr lang="en-NZ" smtClean="0"/>
              <a:t>16/06/2014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1695-F615-46DE-AFDE-A07C069CCBD6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25BE-B1A2-49FB-A53B-7F21D521EABE}" type="datetimeFigureOut">
              <a:rPr lang="en-NZ" smtClean="0"/>
              <a:t>16/06/2014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1695-F615-46DE-AFDE-A07C069CCBD6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25BE-B1A2-49FB-A53B-7F21D521EABE}" type="datetimeFigureOut">
              <a:rPr lang="en-NZ" smtClean="0"/>
              <a:t>16/06/2014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1695-F615-46DE-AFDE-A07C069CCBD6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25BE-B1A2-49FB-A53B-7F21D521EABE}" type="datetimeFigureOut">
              <a:rPr lang="en-NZ" smtClean="0"/>
              <a:t>16/06/2014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1695-F615-46DE-AFDE-A07C069CCBD6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25BE-B1A2-49FB-A53B-7F21D521EABE}" type="datetimeFigureOut">
              <a:rPr lang="en-NZ" smtClean="0"/>
              <a:t>16/06/2014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1695-F615-46DE-AFDE-A07C069CCBD6}" type="slidenum">
              <a:rPr lang="en-NZ" smtClean="0"/>
              <a:t>‹#›</a:t>
            </a:fld>
            <a:endParaRPr lang="en-NZ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C25BE-B1A2-49FB-A53B-7F21D521EABE}" type="datetimeFigureOut">
              <a:rPr lang="en-NZ" smtClean="0"/>
              <a:t>16/06/2014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E1695-F615-46DE-AFDE-A07C069CCBD6}" type="slidenum">
              <a:rPr lang="en-NZ" smtClean="0"/>
              <a:t>‹#›</a:t>
            </a:fld>
            <a:endParaRPr lang="en-N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tatic.co.n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3212976"/>
            <a:ext cx="7117180" cy="1470025"/>
          </a:xfrm>
        </p:spPr>
        <p:txBody>
          <a:bodyPr/>
          <a:lstStyle/>
          <a:p>
            <a:r>
              <a:rPr lang="en-NZ" sz="4800" dirty="0" smtClean="0"/>
              <a:t>How to use </a:t>
            </a:r>
            <a:r>
              <a:rPr lang="en-NZ" sz="4800" dirty="0" err="1" smtClean="0"/>
              <a:t>mathstatic</a:t>
            </a:r>
            <a:r>
              <a:rPr lang="en-NZ" sz="4800" dirty="0" smtClean="0"/>
              <a:t> to produce graphs</a:t>
            </a:r>
            <a:endParaRPr lang="en-NZ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sz="4000" dirty="0" smtClean="0"/>
              <a:t>For year 12 inferences 2.9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74014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4" t="13981" r="30335" b="12341"/>
          <a:stretch/>
        </p:blipFill>
        <p:spPr bwMode="auto">
          <a:xfrm>
            <a:off x="21231" y="525655"/>
            <a:ext cx="8943257" cy="633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699792" y="3691828"/>
            <a:ext cx="2088232" cy="972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3203848" y="3691828"/>
            <a:ext cx="1584176" cy="4572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555776" y="3691828"/>
            <a:ext cx="2232248" cy="7452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059832" y="3691828"/>
            <a:ext cx="1728192" cy="9613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88024" y="3501008"/>
            <a:ext cx="388843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2"/>
                </a:solidFill>
              </a:rPr>
              <a:t>These are your extra boxes. You now need to pick which categorical variable you want for each box plot (easy here, there are only 2 options, male or female)</a:t>
            </a:r>
            <a:endParaRPr lang="en-NZ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460" y="5373216"/>
            <a:ext cx="532859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2"/>
                </a:solidFill>
              </a:rPr>
              <a:t>Don’t forget to choose your sample size for each too – make sure it is at least 30!!</a:t>
            </a:r>
            <a:endParaRPr lang="en-NZ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21" y="44624"/>
            <a:ext cx="8794751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NZ" sz="2400" dirty="0" err="1" smtClean="0"/>
              <a:t>Eg</a:t>
            </a:r>
            <a:r>
              <a:rPr lang="en-NZ" sz="2400" dirty="0" smtClean="0"/>
              <a:t>) I wonder if the median number of hours slept last night is higher for NZ girls in year 11-13 than it is for NZ boys in year 11-13?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34077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10585" r="33118" b="14089"/>
          <a:stretch/>
        </p:blipFill>
        <p:spPr bwMode="auto">
          <a:xfrm>
            <a:off x="0" y="143445"/>
            <a:ext cx="8820472" cy="668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3789040"/>
            <a:ext cx="44644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2"/>
                </a:solidFill>
              </a:rPr>
              <a:t>The last thing to select is the type of analysis</a:t>
            </a:r>
            <a:endParaRPr lang="en-NZ" dirty="0">
              <a:solidFill>
                <a:schemeClr val="bg2"/>
              </a:solidFill>
            </a:endParaRP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>
            <a:off x="2555776" y="4112206"/>
            <a:ext cx="1296144" cy="10449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67944" y="4634699"/>
            <a:ext cx="468052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2"/>
                </a:solidFill>
              </a:rPr>
              <a:t>This year, you always want to choose the year 12 option (gives us the graphs we need for this standard)</a:t>
            </a:r>
            <a:endParaRPr lang="en-NZ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21" y="44624"/>
            <a:ext cx="8794751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NZ" sz="2400" dirty="0" err="1" smtClean="0"/>
              <a:t>Eg</a:t>
            </a:r>
            <a:r>
              <a:rPr lang="en-NZ" sz="2400" dirty="0" smtClean="0"/>
              <a:t>) I wonder if the median number of hours slept last night is higher for NZ girls in year 11-13 than it is for NZ boys in year 11-13?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95511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t="9622" r="36521" b="11890"/>
          <a:stretch/>
        </p:blipFill>
        <p:spPr bwMode="auto">
          <a:xfrm>
            <a:off x="2140" y="78674"/>
            <a:ext cx="7954235" cy="674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3789040"/>
            <a:ext cx="50405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2"/>
                </a:solidFill>
              </a:rPr>
              <a:t>Click “Take a(</a:t>
            </a:r>
            <a:r>
              <a:rPr lang="en-NZ" dirty="0" err="1" smtClean="0">
                <a:solidFill>
                  <a:schemeClr val="bg2"/>
                </a:solidFill>
              </a:rPr>
              <a:t>nother</a:t>
            </a:r>
            <a:r>
              <a:rPr lang="en-NZ" dirty="0" smtClean="0">
                <a:solidFill>
                  <a:schemeClr val="bg2"/>
                </a:solidFill>
              </a:rPr>
              <a:t>) sample to take your first sample.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912" y="4653136"/>
            <a:ext cx="468052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2"/>
                </a:solidFill>
              </a:rPr>
              <a:t>If you click the button again, it will give you another sample.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763688" y="4293096"/>
            <a:ext cx="2215569" cy="20162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9" idx="1"/>
          </p:cNvCxnSpPr>
          <p:nvPr/>
        </p:nvCxnSpPr>
        <p:spPr>
          <a:xfrm flipH="1" flipV="1">
            <a:off x="3831295" y="6056421"/>
            <a:ext cx="1244761" cy="5647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464575" y="6056421"/>
            <a:ext cx="475577" cy="4689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76056" y="6436483"/>
            <a:ext cx="38884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2"/>
                </a:solidFill>
              </a:rPr>
              <a:t>Don’t worry about these boxes. </a:t>
            </a:r>
            <a:endParaRPr lang="en-NZ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21" y="44624"/>
            <a:ext cx="8794751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NZ" sz="2400" dirty="0" err="1" smtClean="0"/>
              <a:t>Eg</a:t>
            </a:r>
            <a:r>
              <a:rPr lang="en-NZ" sz="2400" dirty="0" smtClean="0"/>
              <a:t>) I wonder if the median number of hours slept last night is higher for NZ girls in year 11-13 than it is for NZ boys in year 11-13?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77408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6" t="12371" r="36443" b="12852"/>
          <a:stretch/>
        </p:blipFill>
        <p:spPr bwMode="auto">
          <a:xfrm>
            <a:off x="3962" y="192721"/>
            <a:ext cx="8240446" cy="664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404664"/>
            <a:ext cx="56886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2"/>
                </a:solidFill>
              </a:rPr>
              <a:t>This is what you get – a random sample of 30 from each group, just like you asked! </a:t>
            </a:r>
            <a:endParaRPr lang="en-NZ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38610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2"/>
                </a:solidFill>
              </a:rPr>
              <a:t>Female group</a:t>
            </a:r>
            <a:endParaRPr lang="en-NZ" dirty="0">
              <a:solidFill>
                <a:schemeClr val="bg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123728" y="4045714"/>
            <a:ext cx="7200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1800" y="62373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2"/>
                </a:solidFill>
              </a:rPr>
              <a:t>Male group</a:t>
            </a:r>
            <a:endParaRPr lang="en-NZ" dirty="0">
              <a:solidFill>
                <a:schemeClr val="bg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51720" y="6421978"/>
            <a:ext cx="7200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843808" y="2060848"/>
            <a:ext cx="108012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383868" y="2060848"/>
            <a:ext cx="540060" cy="33843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57398" y="1431380"/>
            <a:ext cx="3996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2"/>
                </a:solidFill>
              </a:rPr>
              <a:t>Dot plot so you can see the distribution of your sample</a:t>
            </a:r>
            <a:endParaRPr lang="en-NZ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2183" y="2844977"/>
            <a:ext cx="1831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2"/>
                </a:solidFill>
              </a:rPr>
              <a:t>Box plots of your sample</a:t>
            </a:r>
            <a:endParaRPr lang="en-NZ" dirty="0">
              <a:solidFill>
                <a:schemeClr val="bg2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67544" y="2564904"/>
            <a:ext cx="216024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7544" y="3513316"/>
            <a:ext cx="648072" cy="11398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580112" y="3068960"/>
            <a:ext cx="175508" cy="6840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550568" y="3877970"/>
            <a:ext cx="175508" cy="6036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38322" y="3513316"/>
            <a:ext cx="2446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2"/>
                </a:solidFill>
              </a:rPr>
              <a:t>It even gives you the 5 point summary!!</a:t>
            </a:r>
            <a:endParaRPr lang="en-NZ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3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  <p:bldP spid="14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6" t="12371" r="36443" b="12852"/>
          <a:stretch/>
        </p:blipFill>
        <p:spPr bwMode="auto">
          <a:xfrm>
            <a:off x="3962" y="192721"/>
            <a:ext cx="8240446" cy="664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36898" y="661115"/>
            <a:ext cx="4968552" cy="2031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2"/>
                </a:solidFill>
              </a:rPr>
              <a:t>These red bands and the numbers on top are what called the informal confidence interval (ICI).</a:t>
            </a:r>
          </a:p>
          <a:p>
            <a:r>
              <a:rPr lang="en-NZ" dirty="0" smtClean="0">
                <a:solidFill>
                  <a:schemeClr val="bg2"/>
                </a:solidFill>
              </a:rPr>
              <a:t>We are going to use these a bit later to help us make an inference (conclusion) and help us answer our comparison question. </a:t>
            </a:r>
            <a:endParaRPr lang="en-NZ" dirty="0">
              <a:solidFill>
                <a:schemeClr val="bg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835696" y="2060848"/>
            <a:ext cx="1296144" cy="6315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Oval 4"/>
          <p:cNvSpPr/>
          <p:nvPr/>
        </p:nvSpPr>
        <p:spPr>
          <a:xfrm>
            <a:off x="1691680" y="4365104"/>
            <a:ext cx="1584176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036898" y="2636912"/>
            <a:ext cx="815022" cy="18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1"/>
          </p:cNvCxnSpPr>
          <p:nvPr/>
        </p:nvCxnSpPr>
        <p:spPr>
          <a:xfrm flipH="1">
            <a:off x="2771800" y="1676778"/>
            <a:ext cx="265098" cy="3120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80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556792"/>
            <a:ext cx="7272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Right click and copy the graph into your word document under your comparison question</a:t>
            </a:r>
          </a:p>
          <a:p>
            <a:endParaRPr lang="en-NZ" sz="3200" dirty="0"/>
          </a:p>
          <a:p>
            <a:endParaRPr lang="en-NZ" sz="3200" dirty="0"/>
          </a:p>
        </p:txBody>
      </p:sp>
      <p:sp>
        <p:nvSpPr>
          <p:cNvPr id="3" name="Rectangle 2"/>
          <p:cNvSpPr/>
          <p:nvPr/>
        </p:nvSpPr>
        <p:spPr>
          <a:xfrm>
            <a:off x="670137" y="3717032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200" dirty="0" smtClean="0"/>
              <a:t>Then, take another random sample just so you can see how it changes.</a:t>
            </a:r>
          </a:p>
        </p:txBody>
      </p:sp>
    </p:spTree>
    <p:extLst>
      <p:ext uri="{BB962C8B-B14F-4D97-AF65-F5344CB8AC3E}">
        <p14:creationId xmlns:p14="http://schemas.microsoft.com/office/powerpoint/2010/main" val="21178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86" y="148478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Now, generate graphs for your other 5 comparison questions</a:t>
            </a:r>
            <a:endParaRPr lang="en-NZ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3645024"/>
            <a:ext cx="7272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When you finish, print them off. We will use them over the next few lessons to write analysis statements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349720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63" y="2735049"/>
            <a:ext cx="7700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Now you know how to take a random sample and produce graphs using </a:t>
            </a:r>
            <a:r>
              <a:rPr lang="en-NZ" sz="3200" dirty="0" err="1" smtClean="0"/>
              <a:t>mathstatic</a:t>
            </a:r>
            <a:r>
              <a:rPr lang="en-NZ" sz="3200" dirty="0" smtClean="0"/>
              <a:t>!!</a:t>
            </a:r>
            <a:endParaRPr lang="en-NZ" sz="3200" dirty="0"/>
          </a:p>
        </p:txBody>
      </p:sp>
      <p:sp>
        <p:nvSpPr>
          <p:cNvPr id="3" name="AutoShape 4" descr="data:image/jpeg;base64,/9j/4AAQSkZJRgABAQAAAQABAAD/2wCEAAkGBxIREBUUEBQVFBUVFx4ZFhcUGRcbGBUVGRcWIBgfGhkcHCgjGBomHxgWIzEiJSkrLi4uFx8zODMsNyotLisBCgoKDg0OGxAQGywkICQvLC8sLCwsLCwsLCwsLCwsLCwsLCwsLCwsLCwsLCwsLCwsLCwsLCwsLCwsLCwsLCwsLP/AABEIAMkA+wMBEQACEQEDEQH/xAAcAAEAAgMBAQEAAAAAAAAAAAAABgcBBAUDAgj/xABOEAABAwIDBAYECAoJAwUBAAABAAIDBBEFEiEGBzFBEyJRYXGBFDJCkSNScoKhsbLBMzQ1Q2JzkrPC0QgkU1RjdIOTohUXJWSjw9LTFv/EABsBAQACAwEBAAAAAAAAAAAAAAAEBQIDBgEH/8QANBEAAgEDAgQEAwgDAAMAAAAAAAECAwQREjEFEyFBMlFhcRSBsSIjM0KRocHwNFLRBiTh/9oADAMBAAIRAxEAPwC8UAQBAEAQBAEAQBAEAQBAEAQBAEAQBAEAQBAEAQBAEAQBAEAQBAEAQBAEAQBAEAQBAEAQBAEAQBAEAQBAEAQBAEAQBAEAQBAEAQBAEAQHxLK1ou4hoHEkgAeZXmQYgnbI0OY4OaeDmkEHwI0K9B6IAgCAIAgCAFARTGd4uGUk7qepqAyVlszckrgLgEAuawi9iDx5oB/3Iwn++w+8/wAkB6/9wMK/v1P/ALgQH3Dt3hj3Bra2nLnEADpG6knRASCOVrhdpBHaCCgPtAEAQBAEAQBAEAQBAEAQBAEAQBAedRJlY51r5Wk27bBAUhs/XY/jETp4q6Omgc9zQ1rRnbbkC2O9gDa+a+irbzidK2lokm3uZxg2snpjG6wmmmlrMQqamRkT3tzHqhzWki+cvJFxrYhV9PjjqVowjDCbx1ZnysIjuxeAYpNQxPpa0QxOzZYzfq2keHezzcCfNXNS6jCTizVg/SKknh8SyBoLnEAAXJJsABxJJ4BAV5jG+bDIJ2xMc+YXs+SIXjj1sTc6vHE9QHhpdATLBdoKWsbmpZ45hzyOBI+U3i3zCA6iAIDTxnEW01PLPJ6sUbnu8GtJ+5AUHsPg7KyOWsrWNmkqZHOvILgAE3y34XN/IBWdnbxlDVJEy3pRccyJIdlKH+7Q/shS/hqX+qJHJh5Hx/8AyFB/do/cf5rz4Wl5HnIp+RxNscEw+lo5JDTxh1ssdswJkdfLwcL21JHY0rRcUaUIZSNVWnThHODrbha40z3UcunpDPSIuXWaA2RvHjlyO8nKBXt50VFy7rJDlBxxkusLQYmUAQBAEAQBAEAQBAEAQBAEAQBAeFf+Ck+Q77JQFXbjPySP10n8K47j3+T8kSKXhJXtbP0eH1bz7NPKbcL/AAbrBQbGObmCXmjOWzIvumpXHB6Y9vSfv5V0t3VxWa9voR0uhvbW726alldTUsUlXUtJaWR3DWvHEF1iXEcw0HgRcK7Sb2MUm9iFVtJiuLG+JT+jwE6U0Omg7RcjzcXHuCm0rKcusuhIhbSlv0Oq7ZOk9HdA2JrWvFi4AF9+TsxuS4HVTna09GlIlOhDTpRXeERy01SYrMFVSPEkL/jhpDspIsS0g8Ox3co1GiqsZUWvtrZ/wRFDOYPdH6T2V2ihxCnE0Nxrlex3rRSD1muHaLjxBBVbKLi8MjvodheArPf1i/R4c2mjPwtXI1gaOJY0hzufC+QfORLLCWTVwqiEEEcQ4RsDfEganzNz5roaUNEFEtoRxFI2lsMggK524qDVV8VKLdHCOkk73EDQ+WUfPKhafiLiNPsurIlX7yooEk2GwQ1uIsfq2KicJHOaSC6Yj4NgPZbrOHZYc17xiupTVJdjXcTy1Fdi7QqYjGUAQBAEAQBAEAQBAEAQBAEAQBAa9f8AgpPkO+yUBV+4z8kj9dJ/CuO49/kr2RIpeEkm3jScLrLf3eT6GG6hcO6XUPcznszW3TVLTg1J3McPMSPB+pdBdr76X97GiL6HJ3g7u5TOcQwp2SpFzLF7M/C5byDiBq06O0Oh1PQQm4vKME2nlHJ2T2ibWxHMMk0ekseoLTwuAdbGx8OCureuqq9SypVVNep3VJNpD9vdn3y5aqm0nhFyB+cYOXeRrpzBI7FDuKclJVYbojVqb8cd0aWw21gpp2VbdIpMsdYweyPZk8WE3vzaT5a7uMbikriC6rpJEeolOOtfM/Q7HggEag8Lcwqo0FF4tVDE9oZH+tBQDIzsMgJ17+vnNx/ZtUuzp6qmX2N9vDVMlSuixCA1cVxBlPC+aQ2axtz3nkB3k2HmtdSahFyZjOSjHJVuA5+jkqXNzzVD+oObnOdZjR4vPussLN/D0JXEt3sQ6b0xdR7n6J2J2ebQUbIb5pD15n85JnWznw4AdzQqOUnJuT3ZF33O+sQEAQBAEAQBAEAQBAEAQBAEAQBAa+IfgpPkO+yUBU+5qujhwR0krg1kcshe436o6nG2vNcnxmlOrdqMFltG+m8RJZj1XmpquGVrWuMExa0EuD4QzLmJygNJLvV181CtqOmtTnHqsrPo/Izb6MjG6j8kU3+p+/lXQ3S+9fy+hHRbZVwYlN73NnXUU7cWoW2IcG1UbfVe0+2ey9gHd5a7jcrOnUcJJoyjJxeUb+G18dREyWI5mPFwfrB7CDcHwV9Tmpx1ItIyUllGythkVztbs6+lldVUjM8T/wAYhGvHiQPi6/NN+R0gyUrebqQ2e6IdSm4PVHbuSTZ7eQyhwpzSXSAMtRE8b8OikPAdGSDe+rNB6utfWpxjicNn+3oRZRS6rY8d3OEOpqJucWfKekcOYBAyg99hf5ys7Onop5e7J9vBxj7koUs3hAV/vHxDp5I6CI6lwfMR7IAu0HyOb9lQaydapGjH5kSvLU1BEk3bYMKjEA8j4KhaCBpY1DxZg78rMx7i5qcWqrUqMdomqvL8q7FzgKoI5lAEAQBAEAQBAEAQBAEAQBAEAQBAYIQFK7oMMjqMLraeQHo31MjCAdQ0xxjQ9o09y5vjNZ0binUjukbqazFonTaCWKhmjqJ3VJ6N4zua1jsvRkAHLxPHrcTdU/OhO5jOEdPVdM98mzGI9Stt3k7hhsADnAdfgT/ayLrK6zUZHRfSsDE8qqnZKxzJGhzHtLXNcLhzXAggjmCCUBQtRQvwHEhTHWiq3Xgc43LHaAjxBLWntBae0KXaV3CeHszfQqaZYexM1dFiF4CC47sAJapkkJYyEvDpo3F1r3GYsAFusNNbfygVbPM8x27kSpb5llbE6U9EsJ6A5e0uMso6Z8rrXGjGn2pCDlH3nuBWmtVVOGTXVmoRyV5g7DFFJV1BLpZesb8bH1R4k208ByW6ypq3ou4qbs0U1oi5y3Zfu7vATRUEbJB8NJ8LOeZlfqR80ZWeDFzs5ucnJ9yG3l5JMsTwIAgCAIAgCAIAgCAIAgCAIAgCAIAgKg3G/idV/nH/AGI1yv8A5B+JD2/k30tmT7FfxeX9W/7BVLb/AIsfdfU2vYqLd/8Ak6H5/wC9eu1reNkVF/KeYhARLeZsoMToHxADpWdeA8LSAGwv2OF2+YPJAV5sJjhqqbLJfpoepKHetccHEd9jfvBV1aVtcMPdFjQnrjjuiQQxloN3F1yTc20BJIGgGgGnbopMYtbs3JYXU9FkehAeboGl7XloLmghrratDrZrHlew9y80pvJ5hZyV1tlU+mYjHTDWOnGeTvebEj3ZW+blEUPiLlU+y6si1PvKmnsiS7G4T6ZiUTD+CpgKiXS+ZwNoW93WBd/prbxm4xijH3f8GNzP8qLvCoSIZQBAEBhAZQBAEBhAZQGLoBdAZQGEAJQFZYjvopI55IY6aqldE9zHFjWWJaSCR1r2uDxAXjaW5i5KO7Oc/e9VyE+i4VM5o4OkeW38gyw/aK1utTjvJGmd1Qh4pr9TXm3h49J+BoIIx/iOuba9srfqWt3lBfmNEuJ2sd5r9zp7tt58lZUvpMQbHFNmIjdHcMe5ujozdx6+hIINiAeFheQmmsonRaaTXc1Nxh/qdV/nH/YjXLf+QfiQ9v5JFLZk+xb8Xm/Vv+wVSW/4sfdfU2vYqLd/+Tofn/vXrtq3jZFRfynmIQAoCkN5mEvwrEhicDXOp6g5aljQLMeQNfnWzA/GBBPWC3UKrpzyZ056JZO9S1LJWNfG4OY4XaRzBV7CSksotItSWUeqyPQgNPGcSZTQSTScGNvbtPsgd5Nh5rXVqKEW2YTlpi2VtstE7JJUS+vO4vce65N/Mlx8LLbwunopyrS79fkR6CwnJ9y5Nz+F5KN1U8ESVjuk1GohbdsI8Mt3/wCoVQXNbnVXPzIk5apNk9WgxCAIAgCAIAgCA+XuABJNgNSTyCArzFt82Fw6RPkqHcmxMdqb8Mz8o910BHqnejitTcUOHCIfHqCTz4i+QcOXWWipc0obyIla+t6XimvqcHH8S2g6CSaatDQzrdHTgNNgddWsGgFzqTwWqF9SnNQWepGpcXoVaqpxz1Jvuq3kNrI4qasOWqIIY+3VqA29yCNBIAOsDa/EcbCYWeVsWaEPT4ldZpJ5C/uQH593Xkup5pXXLpZ3Ek8XdVpv7y5UnFJPWo+hynH5vnRjnZfUmSrCgNXFKsQwSSnhGxzvcDb6Vtow11FE321Lm1ow82VfgFIDSufJcuc4yXBs4ObwIcNQbgm47V0r6PCOrua7hcRjDthfqWluJpy3Ci4/nJ3u9wY3+ErlOPSzcJeh0FLYnWLfi836t/2Cqm3/ABY+6Nktiot3/wCTofn/AL167at42RUX8p5iEAQGrieHxVET4Z2B8cgyvaeBB+o9/JAURLTS7P1no1Q8voZiXQSkasNxcOtwI9oDjcOFrkKZa3HLel7EihW0dHsTVXGSwC9BXW31caqqjooz1GHPOR28h5A+9w7FBnH4msqS27kSq+ZNQRtUuGGrniooR+EI6TLoI6Zpb0jieQt1R2lyn8TuFSo8mO7+gry0x0o/QcELWNDWgNa0ANA0AAFgAOyy5ghHovQYQHi6rjBsXtBHIuCA+o6hjjZrmu8CCgK+2t3qNoa91GKSWdzWtJMbhc5m5tGZSTYEa37UPG8bnNk3xyEfB4VVuPYbjw4MKy0S8jHmR80aOIbyMcdGXQ4a2FrWlznSlziGgX0BLNbX0sSsuVPGcGPPp7ZJFuz3ltxFrYqoNhqXXyAXEc7Re5juT1hY3bflcacMMPc2ZLCe0EEEXB0IPAheHpRW1exNRg1Q+rw6Lp6R2skXF8IBN7H1sgubOF7C+a9rrTXoqrHS3gi3drG5p6G8eqOtguLR1cLZYjodCDxa4cQe9c7XoypT0s4i8tZ21TRM3ZGBwIcLgixB4EHjdak2nlEeMnGSkuxVM9JJh9b0UbsvXbNSvPBr2nqg+Niw+Xault6yqwUu/c7a3uVWpRrrddJf39z9IbH7QMxCkZOwZSbtkZe5jlabPaTzseB5gg81ILJPKyj426rugwyskGhbTyZflFhDefaQh6VNu9pzHh0N+Lsz/wBpxt9Flz1/LNZnE8ZnqupY7EjUIqiMbxq7oqF7bXMpEY89T9DT7wp/D6eqrnyLjglHmXOrtFZIniEno9DlPrZAzT4xGv3lXa6stqS513ntnJbe5xlsFpj2mQ/+/KPuXHcaf/tyXt9DpqfhJVi34vN+rf8AYKgW/wCLH3X1M5bFRbv/AMnQ/P8A3r12tbxsiov5TzEIAgCAqv8ApENH/T6f/OM9ximXq3BsBdGti3SCHpWDBkxesYbdaz79xyn+P6Fq4c9N1NEOn0qtFt7m8NYKJ1Va8tTI/O42uGxyPYxg/RAbfxcVTXM5VKsnLzIs23JtlgLSYnF2t2mgw6mdUVB6o0a0etI88GtHb9QBKAqV0uM4z8JNOaCldcsjhuHuaTpmsQ51xzcQNLhuqkU7aUllkSveQp9F1Z9xbq6ADrmZ7ubi8Ak+AapPwkCG7+p2wfM262kFnU8s8Eg9V7XAkG3gD7iF5K0h2Z7G/n3Rw24PidPi9JJUOfVNaRGJwC60JLgRIeIID3G7ie4m1hpjSnTqIkyr06tJ9cFp1DngDIATmF8xIs2/WIsDcgXsOfaFPeexUxw28szIGuux1jcG45lp0PkjSfQ8jlPUUtgErqN0jHXLsPqmTDtLGSWeB3FoPjmUWK1UJw7xef8ApbSlitCp/ssfyj9QwyBzQ4agi4PaDwUAnH05txrqgKBxvDzgWKOBBFDVm8Z9mJ3Md2Ukj5JB5KHeW/Nh9ndFZxSx+JpZj4lt/wAJYCueaw8HEuOHhke23wE1dP8AB/hojmjPC/a2/fYeYCmWVxyp4ezLPhV6rerifhlucvdhtj6JUZ5TlhmIjqmkkNilGkcuW2gPqu4cbn1V0COspPly5fbt/wALI34VGXBZ9fWdG0d/wrT9TSvSUR/A4slLA3hliYPcwLl67zUk/U+e3ktVeb9Wbq0kcr3bqbp8Qp6cerEOkf4nXXya39tXfD4aabn5nTcLjyLOdXu+iPb0HpaevqHAZKWmLGk6/wBYnLRoO0R5hfl0nJWEF0LPh1HRTcn3+hau7iLLhNGNfwLTr+lc/euH4o83c/cu4eE6O08/R0NU/XqU8rtOOkbjotNlHVcQXqvqey2ZBt1uENkwmncQbnpOf+NIF1V1Uaqtf3YjpdC4lbmAQBAEBVf9IU3oqVnxqtuvhHIP4l7Hc9W5sLo0W4XoK5x1oGNm3tQAnv0A+4LRa/53yIj/ABi3t0H5KjHZLOB4ekSqmrrFSXu/qRJeJkzJWoxKKnn/AOv4q+Z9zQUZywt9mV/MntzWzH9HIOakW9LXLPkRLuvy44W7J8rNFIEAQHEx7FH0ssMjy30Vx6OUkWMT3eo8u4ZL9U34XBWmpNxafYkUaaqRcfzHaa4EAjUHgRwIW5PJoa7Hz0Lc2fKM1suawvlve1+y+tl5hZye5eMFV7SUzYsde0jq1UGo7y0g+8xn3rTRwrhx/wBkyc3qtVL/AFZdO7ar6XCaNx4iFrD4x9Q377sVW1hlquvUkyHpwttNnI8RopaeSwLhdjyL9HIPUd5Hj2gkc0BT+x2ISxukw+rGWopeqP0oxa1u2wIIPNpBVLxC20vmLZ7nKcasdEufDZ7+jJUqwoCvNu8C6B5q4G3Y/Soj5EOsL+fPsNj2q5sbrWuXLdbHT8JvVWiqFTdeFnji20r66iocPkLpHNqWkPOpkgtljufjND3tN/i35qwnLTBy8kXk6mmlKb3SeSyQOxcs3nqfPW8vIXh4VdTziWvrKj2QcoPKzbD6mA+a6WjDRSjE66pDl21Kj3f9/kmeNUJh2Qc8+tVPZO/T+1mYWjyaIx5KSuhcwgoRUV2LJ2bhDKKma3g2CMDwEbV8+vXm4m/Vk6Oxq7cPAwytv/dpR5mNwH0kLPh6buqePNCfhZyt0UTv+i0uh4PPkZpLK/vX9/L5fQ0LYsdX5rCAIAgKp399ZmHs5Oqxf3AfeVlHxI9jubZXRIt+xhegrna0ZMZhPKSG3mOk/k1RqT03sfVEWXSsi2Nzr/8Axzxf1aqcW7PhCQPc6/mqq6WK016v6kOfiZv70cXNJhNVI3RxZ0be50pDLjwzE+S0GJENgML9Gw6BtrOc3pH/ACn66+AIHkrW3hpgiiu6muq/ToSJbiMEBEsd3hUdLJ0XXmeDZwhAIaRxBJIF+4Xtzso87iMXjcmU7Kc45fT3PGj3jYbO0tlc6O+hbMy4NzbUtzNt4rxXEJdGZSs6sHmP7HSZsv0f4pU1FO3iI2lj4m/JZI12XwBssuTjwto1/EavHFM2KDAMkommnmqJW3DS8hrGAgg5Y2ANuQeJuVlGlh5bbMJ1sx0xSS/vcie9qPo30VSNCyXKT3HK7+F3vWqs9E4zXmSbP7UJw7YJ1uhqrMqqYn8DP0jP1c4ze4PEgUe7p6K0l/epOtamulFlhqMSAgKv3x7JPka3EaIEVVNq/LxkhF76W6zm382lw10CxlFSi4vZmFSnGpFwls9zlbPYwyrgbKzno5vNj+YP3dosuauKEqM3FnCX1pK2quD27eqN+aJr2lrwHNcLEEXBB4gjsWqMnF5W5FhOUJaovDRXeGbJTU2KxljXOp2OLmvuLNBYdDrxBsO+wVzO7hO3eX9ryOorcSpVbJ5eJNbFjqkOVOTtVinotJLKPWDbM+W7RvuvfyUm0pcyqov3J3Drfn3EY9t2QPAcJc6GGnF89XI1h5kCQjMfKO58iui3Z06fOu/SJb2/ECPA3saLDPE0DsAeLfQ1ZlqSXBmFtNCDxETAfJjV88unmtNrzZMjscfeN+Saz9S77lJ4T/lQManhZsbs/wAkUf6lv3q2u/xpe5rjsTJdIaQgCAICpt+7/hMLZ8aqvfwMY/i+hZ0/Evcyj4kby6EtjC9BX+34tiFEe0OF++4/mPeor/y6ZFq/iRLO3NfiU/8AnJfqYq29/Hn7kSp4mc3+kO8jCWge1UMB7xkkP1gKMYHViYGtAHAAAeAGiuo7I5uby2fa9MSKbzcXfS4e90Tsj5HCNpHEZrl2XsOUHXko9zNxh0JdlTU6nXscLYzZV75BS0RbG9rWuq6pwDjHn1axjTxedbDgALm5K1zmreOiHi7v+CXCEriTnPw9l/Jv72t39LRYaKina900crOkmke57nsILetc5R1iw6AKDlt5ZPSSWETGgqmyxRyM9WRjXtvpo5oI05aFXEHmKZztSOmTRsLIwIbvapekwx5sLxvY/wANcpt5OUa6WYEyxlirjzPfdPiH/kGm4AqqEOt/iRPabD5sr/csL77WifnFEyy6a4eUmXGoBOCAwQgKV282Glwx8uI4Y9rYvWqKdxAaATqWX4tufV4i/V7Fqq0YVY6ZIj3NrTuIaJr/AOHts5i3pdMybIWZrjKTfVpINjpcadi564ocqo45ycRfWvwtV085OiHD3cVoaaWWRXFo51XiJFTFBGAS4OfJc+pE3S+nMuIA8Ct8KUeXKpL2XuS6VvF0J1pvoui9WQ7bmo9JroqUasiGeQAjVxF9fKw+eVacPp6abm92XXC6fw9rKv3lsS7dfh3T4mZbDJRxn/emFm28GB/hmHap8EWXDqbUXN9zv7/qWSTCPg2ucGTMfJl5RgPBJHMBzm/XyWZZHDp96Mr42ijwurmGjWmxykDTi1jlzMuCR1OU6iX99zdzPJHO2q22r56SaCXC3wiVhYXOk9W442LBfhwUm04TSo1VUjUzj0PJVG1jB3t3G21HDhdNFUVMEckbXNc1zrFuWR4bceAC3XFrOVVyS6HiksFsK3NYQBAEBUe/V49JwlvP0gm3dngWdLxr3RlDxI98TpDNC+MPdGXNID2EhzTyIsRz5X1V9Ujqi15lpKOqODXwPD3wsd0snSyPeXvdawuQAA1tzYAALGjCUE9TyzynFxXXciW84WmoX8xKR5XjWi4emtTl6mi48UWWPuZk/q1Uz4tY827A6KFw+kuUG+WLifuRavSbNP8ApDR3wlp+LUMPj1ZB96ims6kLrtB7QD7wrqOyObluz7XpiQne/RGTDS5oJ6KRrzbk2zmk/wDIKLdLMMk6wlipjzJTuUrGTUlTIz2qtxOnMww8VBqy1zci0pQ0QUfI5G+Pa6KeM4XSAVFRM9rX5DdsWVwdYkaF92i44AAk9hxim3hGcmorL2Ops/QOp6WGF7s7o2Bpd22HLuHAdwCt6cXGKTOfrTU5uSOgszUczaek6aiqI9LuheBfhmykt+kBa6qzBm6hLTUT9Ss9j8R6Kno6kGxpZxmI1PROfllH+2/6FhKPMsk+8WTlLRetdpI/SwVWWRlAEBUu/nEnPbTYdEbPqpA5+vBjSA24HEFxJ/0ljOeiLk+xrq1FTg5vZLJzKuZkDWQejzvjY1pa6Fhc0FhFgcpuDcA66G/Nc/FSm3NSSfqcZTjKvKVZVIqTb6Py+Z5GvmeXei0jmOeetLUARt0FgXNBzvtwtYeK95cEkqk+i7LqZK3pQS51XKW0Y9f07I3cLw4QB8kj+klf1pZCAL5RoAB6rAL2C11avNajHotkiPcXHxEo04LEVsv73K4w2sL3VNWWkmV9o28STfqtHbqWN8l0EYKMVBdjpq1L8O2j23P0TsFs76BRsicc0riZJnfGmfq7yGjR3NC2lrGKitK2R36mBsjHMeA5r2lrmng5pFiD3EFDIiUG7ykawMfNWPiaAGxvqphGxjfVaGsc3qjS19dBqsOXHOcA3qLYnDI7dHSU5I9pzGvdc8bvfck68yswbz9m6Im5pacntMMd/soDqoAgCAICnt9uuI4OBqRM427ulp/5H3LZR61I+6M6fiXudVdCWoQEH3rD4CnPMVA+y7+QUG86aX6ka52RM9z01qivj5HoZB4ua9h/dhaOKRxcN+aTItdfbOpvvw50+DTZBcxFkth8VrrO9zXOPkq81GjsziLamjhlb7UYv3OGjh5OBVvSlqgmc/Xg4VHE6a2Gk86mBsjHMkaHNcC1zTwII1BXjSawzKMnF5RB27tRGXCmraqBjuLGu087EX001UR2a8yeuIS7xO9sxsnTUDbQtu8+tI+xee4H2W9w+lbqVGMNiNXuZVX12O8txHCAEdqPY9TwylcApvgq+l0ux72j3OaD72BYWS1UalInXksVKVU/ReyVb09BTS/2kEbtTc3LBe55m91TluddAfMjw0EuNgBck8ABxQFAYXVnFMVnxFw+CZ8FTA8mgWB7jYlx75D2Kt4jW0w0LuUPHLrRTVGO8t/Ylyozkwh4R3b/ABHoKCTXrSfBt+d63/HMpthS11l5LqWvB6HNuU3suv6bGtupwES1tOx7bspY+nePZ6ZxtFfvBL3D5AV/HfJ1Nt9upOr8kX7ZZE0+ZpAxpc42DQSSeQA1KAowvqNpKiSSad1NhrJOjiY0hpndrbQ6F9rEkg2vYDiVXX9/8OtMFmW+OyXmzOMcmljOzc+z4bX4dVSPh6VmaI2s6Nw9sg5ZATpcNFswI4LVYcT+InypxxJHsoYWS+cNrGzwxzM1bKxr2210c0EfWrY1m0gCAIAgKd3pPz49hsevVje/u1L/AKfg/qW+2WasTZR8aOsr4tAgIRvb0pIXcxUN+xJ/JQb3wx9yNdbIkm6uW2Kyt+PSX/YmH/6BecXj95F+aNFwvtItqqgbIxzHi7XtLXDtaRYj3KpI5R+xJfh1bUYVUHVrjJTuP5xhAOneW2dbkQ8clMtamHpZXX9LpzF8yeqeVYQ8CAIDTjxWB07qdsjTMxoc6P2g02sfpHvHasFOOrSbHSko62uhuLM1hD0qrEIegx6Zvs1EYeAO2wJPvY/3rXZvTcteaJlf7don3iy3d0shOEwNP5syR+Uc0jW/QAqqcdMmvUt4S1RTJgsTIrffdtG6nom0sOs9a7ogOfRHSQ+d2s+eTyXjaSyzyUlFOT2Rw9n8LFLTRwt9kdYj2nnVx99/oXM3FV1ajl/cHA3ty7itKf6ex0VoIgQFdbX1PpWIxwDVlOMz+wvNif4B+0r2wpaKWruzqOH0/hrR1HvPYtPcvh4FNNVnjUykN/VQFzG/8ulPzlYJYRd29PRSjEsVem8jW8mVzcIrSwEn0d40vwc2zjp2Ak+S8BCdg45hg9E2iip5gQ9731D3NDJOkdcBrWOJIu4X09XvXLXzp/FzdWUo7YSW6wb4509D53nOdDs++OcQseTHGGQAiIESNIawHWwYw+4rDhmKl7rhnHV5e+3f5ifSJGdk9pccgo44qeON0ceZjekLcwyyOBBueRBHgAutyaD9BoAgCAICltuSH7UQAa9HSa9x+HP1PCk2azVRut194juq8LIICHb1oM2H5tepKx2nfmbr+0oV8vu8+RHuV9g6e7KQHFYT8akl8+tAf5pxaWpU5en/AAj3H5S6lTkcgG9fYt1dEyppOrW03WicOMjWm+S/bfVt+dx7RK9TweNJrDOJsVtM2vgu6zZ4+rMzhZ3aAdQ06+BuFZ0KuuPqUdzb8qXTYkS3kYIDl7SY7FQ07ppTw0Y3nI+2jR955DVa6tRQWWbqNGVSWEVPs1iE8OKQVVTp6Y5zXaHQPIDR+iAchHcFEUZ05xnP8xZ1NE6cqcPyl1ucALnQDmeCn5RTpN9EcqTaehabGrp7/rWaeNjotfOh5m34er/qyutrMWgfjNNNDMx7Oi6NxY64DryjU8LdZq006sVcxkn02Jqoz+FlFrqWtuel/q1TH/Z1cmnYHtY8c+HXP0qNdxxWkvUmWss0Yv0J6o5vKErK84rjklQPxeivFEfjuBcL+ZLneAYoF/WUKenuyn4zcqlQ0LeX0JQqA40IDXxKrEMMkruEbC7xsCbefBbKUNc1HzN1vSdWrGC7sq3AoZHxF7etUVkuRne97rDyuXOuumwsqK2R2FSCqV40l4Yo/TuAYW2kpoqeP1YmNYD25QLk95Nz5rYWh0EB5VMDZGOY8BzXtLXA8C0ixB8igKHklrtm6000MbqulnJkgZrmIuAQ0gG0g6ocLEEZTYXVfe8OpXWHLo13M4TcTSxN1fitVH6VG1jxrS0N7uLifXnbxZEALuc/KSBlaOsSlpaU7daaS33YlJy3Lr2c2YhpaWOFwEr2gl8jhrJI5xdI7uBc5xA5CwU8wO+vQEAQBAUnjr821MwA9SlaD39WM/xBTLH8X5Ei28ZIFclgEBHd4UOfDZwOQa79l7SfoCi3azSZpuF92zW3SvzV9Ef/AEso9zYQtN9LVb0fYh1esY+xe6qjSEBUO9fYiWNxxLCy6OdtzUNjuM7LavA5kW6zfaGvEa+qTi8o8lFSWJbEXodvsQYxpmoxUAi7ZISRmHaQ0OH0DwVjF10k3HK9CsnQoNtKeH6n3Pt5iMoy01D0R+NMXG3eAQwfWvf/AGJ9IwZjybeHWc8+xx58LJcKnFqnpS3UNceoD2Ac+HqtAB71IjZxp/eXEvkYO8dTNO2j8zt4tsHW11G+syuiMQDqaAj4SRt7vc4ew4gAtbx01tdQLy6588rZbE60tuRDD6t7nCh2edVMbJU1s07Hdb1jbX5RNuzhyU6lw+M4qcp5RCq3zpycIQwz6dhOGMOSwe86ZWue99+5rSTfwC2TpWNNYf1yzXCtfVH0X7YR1KLYl8zCKfC5S2x685EJN76jpTmPjZRJ3FrHpCGfUlwo3TeZTx6Fo7rdlqjD4JPS5A+SZzXFrbnJlYGgF3tuytbc2GvbxVdKTk8ssIxUVhG1vR2i9AwyeRpyyOHRRdvSSAgEd7Rmd81YnpXWw+FejUUbSLPeOkf25nAWB8BYeS5y9q663t0OH4rcc64eNo9DvKIVoQEP3m1xbTMgZ69Q8NA/RaQT/wAsg81ZcNp5m5+RecDo5quq9or9zsbo8FElcX2Bjoogxt/7eUDXxDGu/wBxXUfM6CzjlOo/zP8AYutZE4IAgNHFcHp6pobUwxTNBuBKxrgD2i40PeEB54NgNNSNLaWGOEE3PRtAue88T5rwHRXoMoAgCAICgdrcXjpNpqqSpJjYYWNabOObqQ2IAHDqu9ykWtSNOeqRuoTUJZZ8S7zaIE5WzO8Gt197grD46HZNkl3UfI+P+51LziqAO0tZ/wDdPjV/qzz4peR4Y/t1RVFHPGxzw98ZDWuYdSbcxcD38lqrXdOdNpHlS4jKDSOhuf8Ax6i/y03/AMSXf+NS9jRU8MS+1WGkIDBCAq7Ed3NVFLKaGSnML3l7IZg9pjzm7mte24DQbkdXnbvU624hOhHSuqINxY060tTzn0NduwmKPOVz6SEHi9rpZXN8GFjAT4lb58XqNYSSNMOFUk8ttkv2d2Ao6RwkLXTzj89Oc7gbn1B6sfG3VA07VWzqSm8yeSxhTjBYisEqssDMiDd2mGdM+V8JkL3l+SR73RNc71rR3y2JJNiDYnS2lvdTxjPQ80rOSR4dhMFO0Mp4o4mjg2NrWjv4BeHpuWQGUBS+96q9MxajoASY4h00w5XNyL9+VpH+otNxU0U3IiX1fk28p+nT3OquXznqcA31yEAQFbY7UekYsdbspWW7s/P6Sf2F0FnT0UV5s6q2hyLFecy5Nz+H9HhjZHAh1S987r9jjaPwHRsZp3qcti9pw0xUfInCGYQBAEAQBAEAQBAEBVO9zZZoeMRZGH5QG1TSA74IWyyNB4FnO3s+Ck2daNOqtayu5nTkoy67ECbi1M2wbLH3BpB8LALp1d2kV0lEnc2mlue0dex5swSSHsjileefJrT2H3LGXEbVbv8AbJ461M86pkQF5qeRoOmaWmkaNeWZzFpd5Yz6PH6GDqUpdGeu7XEBHjFLE12YNMjGkA3MUkTi0Eceq5jRfssVTXdWLiqcXlJ9H6P/AIR6jWy7H6MUA1BAEBiyAygCAIAgCAIDCA/PG3DqjDccnqZojO2oF4ngkfBgNuBYEZmhgBB5C/NaLijzoac4Id9a/E0uXqx3Nyh2+oZLBz3RHskadPNtwqefDqsdsM5mrwS5h4UmvQklNVRyDNG9rx2scHD3hQ5U5Rf2k0VdSjUpvE017nlitaIIJJXcI2l3iQNB5mw81lRp8yaj5mVtRdarGC7sq7B6eR9O4jWarkys7S6R2Vv0lxXTYWcLsdhNKdxGnHaP8H6lwykbDDHEzRsbGsaOxrGgD6Asy0NlAEAQBAEAQBAEAQBAfL2BwIIuDoQeBBQHnFSRs0YxrfktA+oID1AQGUB85Be/NAfSAIAgCAIAgCAIAgCAIDk7T4BFX0z4Jho4dVw9aN49V7DycD944FAVniW5qVwOSphluPz8FnX+XG649yx0mhUIrwtr5kBxnYWroHFzop4Mv56nLpYSO3M2z2D5QC8lHPRrJjOE9pJSX9+RzsSxeumpDFI+KWK7c0rbFwAdztbS9r3F9FohbUoT1xWGRKNtbU63MhFqXl2J7u1wUVGIxW1hoWCQnQh0xFoR4gZn+QW+KM7Gm8yqy3ZegWZYhAEAQBAEAQBAEAQBAEAQBAEAQBAEAQBAEAQBAEAQBAEAQBAYsgIttBu+w6tJdLA1sjuMkJMbzcW6xbbP84FB7nvsTsjBhcT4qcvcHvzl0hBceq0AXAGgA0HeUBI0AQBAEAQBAEAQBAEAQBAEAQBAEAQBAEAQBAEAQBAYQGUAQBAEAQBAEAQBAEAQGEBlAYQGUAQBAEAQBAEBhACgCAIDKAwgMhAEBhAZQBAEAQGEAKAIDKAIDAQGUAKABAEAQGE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6" descr="data:image/jpeg;base64,/9j/4AAQSkZJRgABAQAAAQABAAD/2wCEAAkGBxQTEhUUEhQVFhUVGRsaGBUXGB0YGBggGBoWGBgaGh4fHCggHBslHBoYIjEjJSkrLi4wGh8zODMsNygtLiwBCgoKDg0OGxAQGzQkICQxLDgsNC8wLSwsNi80Lyw0LDIsLy01Miw3NCw3LC0sLTQsLCwsLywvLCwsLDQsLCwsLP/AABEIALwA0wMBIgACEQEDEQH/xAAcAAACAwEBAQEAAAAAAAAAAAAABQQGBwMCAQj/xABGEAACAQIDBQQFCQgABAcBAAABAgMAEQQSIQUTMUFhBiJRcTJTgYKSBxcjNUJSobPTFDNicpGisdE0ssHhJENzg8LS8RX/xAAaAQEAAwEBAQAAAAAAAAAAAAAAAgMEBQEG/8QAMxEAAgIBAgMGAwcFAQAAAAAAAAECAxEEEgUhMRMiQVFh8IGx0RRCcZGhweEyQ1KC8RX/2gAMAwEAAhEDEQA/ANxoqLgdoxTAmGVJANCUYNbzsalUAUUUUAUUUUAUv25tVcNEZGFzdVVLgF2YhVUX5kkUwqgY0NJ+0PLk30UhA3h7kaowdMundBSxzAcTztaq7bNkck64b3glttrE4iWWEBMOkeUOyMZJGzjNZSVUJp9qx6cL1I7ObS3WWIuXidisbu13Rhpu3JN2uQbE68tdKR7MmkxEsk8f0AW0RV0zmQr3g7WYWAzEDnqb8hUWXDSCLFYaRkJIR43jj3ZDTO4U2zNcq6jW9ZI3T3c38DS6o7eSNSqj/KN2gURYrBKSJ2wjyoQbcDaw5351d1Ggub9fGqT8oXZbfRzYmBC+JEYRVvxUCRWUeBIkP9BW8xlo2DjN7h4pDxZBmHMMBZgeoIIqfUPZWDEUYUCxNi38xAzH2kVMoAopJL2miV2DLJu1JUzhS0eZfSW4uRbhci17i9e8J2gR2AZWjV7mJ5LBZANdNbg21sbaV5lAcUUsxPaHCxi7TxgDiQ1+nK9TsLiUkRXjZXRhdWU3BHQivQdaK8uwAJOgGpNUbC7Wmxe8cTvCqtYLGqiwsGXMWBLNlKk8AL25XqE7FBZZOEHN4Re6KqfZbtLLIYosTEUeRCUkuLSZOOZbDIxUhrXPPwq2VJNNZRFprkwooor08CiiigMa+UH6wm9z8tKKPlB+sJvc/LSigLlt/sFG8v7ThGOGxGuZoyUEt/v5efWx6g182Pt7FQPuMau8Nro6rlkYDll9GUgcShv/AAi9XSo+OwUcyFJUV0PFWFx0Pn1oDtG4YAjgQDqLHXpyr1Vcxmx8RHZsLOxAFhFK1/hexPsYN5ivew9vO8m4xETRzAXBtZXHMjU2I5gEgaa0BYKKKKAKy/auBVABizJHiHlDCQXdZ2Vi0agcGFgO4bEC/nWoVD2ps9JkAcE5TmWxKkMAbEEcONvbVdkN6wThPayoYCKZCu8MKRBCSsa5AGJHixuLX8NfGkfaTaz5yIYwhG7vO+tgjhx9HzAzE3JHOlmzMTM75pnkllika8ajuJfKVXvWAYKWFySRoaaT7LEzGTEgEkD6IH6MAZrZvvmzNqdOmle6fh85Pc/4IPUXXScKo4j/AJPz9ESezW2nfF4X6eWUvvEmuSYswW9hay3DKbWrTazLDzZZMMY4/o1mjGYWVQCcndHPjy0rTa0WwUJYTyV1xjFbVLdjq/UKTbZ2g4ljw6d3eI7tL9xY8gOUfeJYWJ0HWnJrPJpzicVIyF3VLCKRmASMNfOVVbZiSq5c3he/C+ayW2OS6MXJ4RPxOKngeODCrCsR07wZ5E4sZHGYaMSRqb311vpy2i7yTRJiFglLBhADGdJDa7MrMwIVAxuLcxzphh4AihV4Dx1J6k8SetR8VA+9iljKXjz+mCR3wBcW8q5ys7xsenxD1HeI2SjpGjFrRkHuHJcgWuctvOlsfZ98MzS4KRtblsPIxMUhOpINiY3P3hceINLcdtfFQyI0jh0NrJGgS5ubrdnPG62uRaxpjN2hYwSMI9chsInEzKbG11AvofC9WxclzTMso4eGKJtoY3FpIVaGKMuU3LqWJCEK95FbgxDDRTpSLC7VnAbCxwwCYvIG+mNyQC5bJkzBTooN+Yp12QmWfAQFSygoAbGzBl0YX8cwN647V2fKrxBcTOEkYo1yrWLKShvlva4ta/PlUZWOUmpGuNajFOJ3xeI38WHMTNHI5R0K2zIBbeG9tLKSvDiRVn7J4qV4nErZzHI0ayEAGQLazEDS9yVNtLqaqezPoVMeRjiLKhKr3BYd0AjuqgvmsddeZNWDsjhtzJNErEplR7E3s7Fw56Zsoa3jfxqzTSxLb4Fd8cx3FnooorcZArli8SsaM8jBUQEsx0AA4mvONxiRIXkNlH9T4ADmT4UiwGHlxcm+xC5IFYGDDni1tRLL1v6K8BYHjwAzXtti95jZXCOAwjIDDKbbtLXF7iipPyg/WE3uflpRQGy0UUUAVHxuDSVcsi3HEciDyKkag9RUiigKdjMBi8I5fDuZYSbshGZl8e6PSU+K2YeDVKxnaVjhXkiCrMB3AxzxsQdQpFsxsD3TlbpVnpNtbYe8JeJgjsLOjLnhl8BKnP8AmFj58KA9dndoyzJmlRBwKSRPnjlU8GW4DKfFTw8TTeqz2a7OPg2+hYJA92kwxJdY3POBjYhSb3UjqLa3s1AUTb2zGTHFlbLHiEznug/SR2Vtb80Kn3TXmTCRr3pGuBwzHu/04E1Y+1uzjNhzlvvIjvEymxJXit/4luvtqmLPEqrIWFmAIZjqQeGpN610Rnatu7CRku0d+olhWYh5HrbW0Tkui6RvG5dtB3JFY5RxJ08vOtHxE4RGdjZUBYnwAFz+FZZtd3lw8whF/o2OdgQugJsObHy0rSWyz4c3Pdli1PR11/A1XfCEWlF5J6emilOup5x1/Eq82JlxcLmZzDDKukaHKwQj7cnG7A6gWtwueNLMf2cSTDGOGYojd8uO+WItlbMCDplW1jwAowGDixsGDhlN7MLlTxMAOq9CQD5HrT2bCzwaFN9HyeMAOB/FHz814+ArkSVslu9Tqp1xe0r3Yna80keSe0xX0cTELxSLyN9O9yNr1YMZjY4hmldUB0uxtS3ASQRCQRSbvMS2R+6EY3JIVrEAnUi9qAqSIBNiVcgk3ifdC3IHK5P41RJd7oXRfIjbUxWFxmWBZ4zKGWSMce9GQwuPtLpYjwNRdqbcus0+6WOOGwVTCLEqBvDnBVrZ7gMCLZb16xGHwSpvYVjMjOI1kBJYMTzN76cdeOnjSKXASM0mDVwoC54pZBnCob5rA6M+a9zxsb9K3aaluLl4L5nL4nOcYKcX0ay/Qu2wsEY0YsVvK28Kp6ClgLhL6kG17niSTzqYpjk1BV8jciGysNPYRWfzbTlMS4JZAsawsZMUSUYoLrGydCRYnjbUcb1adjYWDFQYbFx4dQETdyQgWNu6SVK8StgR4gnxrO6JZzJ4NNetrlyhz5L9TrKZY8SqQqJP2lsxUnKYsqqrSXsbx2Ci2hudDrpcNmbOWENl1ZzmdzxY2A9gsLAcq5bGwGHQF8OqAPxYak25EnXTwplWuqpQXqQssc/wCo+OxW7QtlLW5Cw9pJIAHU1IpV2h2GuLQRySSLHe7LG2XeW+yxtfL0BF6uKiHgVXEIJ8Q11DEqvoxAeIJ9MfxG1+QtT3Dzq6h0YMrC4ZTcEeII40ui7OYYEExCQjg0pMpHkXJtTRVAFgLAchQGN/KD9YTe5+WlFHyg/WE3uflpRQGy0UUUAUUUUAUUUUAUUUUAVnOB2Rh8LJMMkSMsr9+yhrOc41OvBreytGqi9rMGq45HKqTNDa5FzeFr/iJP7asqhvko5M+p0v2mOzODjiNrxZTlJlvpaMZr9L+iPaakbAkebAxRTLu4Y0yzlzq+7JBjUD7Omrc+Ave9QJsQq2BIBPBeZ6AcTXTY7MXkilzKJGVoEaxBJ7r3API5Wt1NT1lCqr5PmeafR1aPuqWZS8/T0IGN2zc42dECthsk8Q4Edxls3gGCWI8DTHsn8rGDxS2nIw0o4q57h6o/MedjSntLu1TGQ4eOSRpImjAjXMfoV77G3Hvy20vresSw+BZgT6IHEsDy4i3G9c+qSim3yR04aey+ShUsvHvJ+uoNoRSC6SxuP4XVv8GjE42GJS8jxoo1LMwUaV+RV2Qx1AW3iRY/0p32P7NCTFLvk+iQi5t3WY3KIfC9ibdLc6vrnGyW2L5nt2g1FMVO2GE3jJssWKixs2IlyAZgsS8i8ViyP7zM9j0HhS3E4cSB8LPfNa6vwzrydeRI4MP+hqXPEwKyRWDppY6Bl5oTyHgeRqXv4p074KsLXUmzoToLW5+BHGt7jLTy84s4N8rdFqHY1uhPr795K3j8PbERy4gqQJY7MAQlgjxkN93945sdOFPdg3wkkpw4DQB0EkV7ZBIPo3i5ekSpU20ynlU7YOwTMZDiDmhVsqJf0wB3jLbjZriw00N71K7ZYELgjh8OqxmQ90IoAGQbwmw6J/iudqLK5y21muvTRhYrK20sdPfkepcAcQRi8BiDDKwGZSM8TlbjLLHfRx6JYEEWHGwFfB2jxaSZZMNGQLBiJCjKTw0KFbHWzZrE6EivuC2dA0iyvEmXGKjk21EuQX1/iUD2p1rh2j2FJDlxOGZ2WIky4ZyXDxtpKsZNypy621BIGnOq4KW3kzSWLY224sSG3ZIeM5ZI2GWRD4Mp1HQ8DyplVODHc73jPhpBGj8DIpKFUbxDo6jz1q41bCe5HgUUUVMGNfKD9YTe5+WlFHyg/WE3uflpRQGtbT2lHh0zytlW9r2J8TrYGw041A2f2twM/7rFQP0Ei3/oTTqluM2BhZSTLh4XJ4lo1JPttegGKsCLjUeIr7SCPsZg0/dQ7n/wBFmi/5SK+vsOZNYMZKv8MqrMn42f8AuoB9RVXxD7WjHdXBT+2SA/jnH40l2n2/xGD/AONwkSk2ypFiQ8rXNu6mQE68KA0KioezsaZBdopI7gGz5efkTrUygCqz242bG6JPJGr7hrkkaqjCzHyFw3sqzV5dQQQRcHQg8DehGcd8XHzKBLJhcOcx3MZPgFDHoLamo022QskM5TLFE93kk7pCsChZVIvpmBubaA1wgweHwzNHCiKVZlCoozkKT4anzNcQyysN8CmvdhcWv1a+jnoNB1rbHSwksOXNoxabhdNVilOeZeHh+nUb4GA4fFgj6Td71gFPeaLEuHVl5Eq6kEX8PGmW1MJszGkCbIsnU7mX8bE/jVBkG4n32dxu33McQ+zGwVzuxzOdr5efAVbztmDdIZZIpN4bAKMwa5tfLqR1vwrk2bqZbGso61VkW3KMtrj1fQU9p+w+BhjGSSUSucsSh1bMxBIvmB7oAJPQGvPZzZ8aRy4Nrm3fudC4fXPfxDAjpZa5bMWPExtikgjQKzbgKqg5UJDNcDi9j7LVPmQnLJEQHXVSeDA2urdDp5aGt+m00ZVtxWJGTWaiziNM6u0cnB8st9feUeC7wi0wJA0EqgsCOWcDVWtx0t/ipOAwwmyTJbMxaPDsR6OlpZhz7ovlHiOorlidrlwIYwyTyWUAjhewLK1rG1/+1WfsxgVVc6m6qN1Fz7i+k1/vO4JPQLVeq1dmzs2V6K/UWQavjjH5scYXDrGiovoqAB7P+tLJJFYTYhr5I0dE62HfYeNyAo/l61Jln3shhS9l/euNAtxcID946XtwB6ivO0270WHQAXszAcFjjI/ybKPb4Viqjhb2amfHwH/hRFzSNQp8GRRlI6hgKiYjtGhheRrLEMLvncnhmzAL/a/9BU/am0BGAoGaWS4jQcSfE+CjS55VA2V2OgjyNIDLIqRqSxJS8dyrBL5QQWYg251LT5wzxnPsrgC0cUjhsoVGUOLMzBFTOy8tFFgddSdNKs9FFaEklhHgUUUV6DGvlB+sJvc/LSij5QfrCb3Py0ooDZaKKKAKKKKAKVbV7N4TEtmxGHikbhmZQW04a8aa1E2jhpJABHKYhfvFVBYi3AE6KetjQHXCYZY0CILKugFybf1rtXPDxZFVQScoAuxuTbmTzNdKAK5zzKilnIVVFyxNgAOJNdKp/bSV5ZY8MjBbLvmJXMrWbKikXGl7k68hXq6kLLI1xcpPCQj2fjE388jtkWaUmMMmS4NrFieLG2gNrC1O5IwwIYAg8QdQaSLOfQmTI3DXVGv91rWPkbGvccBS+7dkH3fSUeQPDyFq2vSblmt5OZqeFdu+2onnPvqjnj9ihZo54o82Q96O/HQ5WXMbAg/gelLE2M7TSySYbR2zAK6kNoBd+Gotw1HHWni46ZfSRH6qch+E3H91ejti3GGYeShv8Gqeytg8uP7mSNOuonude5r/AG+TIvZbBHDIcOVCICWiXNnIU+kpJGpDa+TCvO04ngtuFWTObJCzFDmsTZCFbTQ6EaeNfNq7biChpI5lCutpMtspJC3Oug11uLWvXrDYaRZFxGKc95JGw6EZcq5GDFraFyCp6A28ardk6u8uTLdFVqvtHaPMc9eWM/A95WjChbHESRoDJYExtiWKRqvgETet1tc1dMoULh4O7lUC4F92vAH+Y20/rSXBxBsVci/08jDpuYY4lH9zH2032DKi4ffsQokLSuxPidLnwCgD2ViSdksyO82cdoTCHdYWBsryNmJ9JgqsDI2vFmPdv/ETyrrCzXcoA8rmxb7EYF8qk88tybDiSeF65NsjAYuZcTlimkRcokVs1hqbaG1tT/WnqIALAAAcANBV0obuT6ESJgNniMliS8jWzSHibcAB9lRroPE1NooqaWAFFIO0HauLCMBKDa1ywaMAcdLM4YnTkDyqVg+0eHkhEwkyxsLhnBT+uYCgGtFLYNv4V/QxMB8pF/3TBGBFwQQeY4UBjnyg/WE3uflpRR8oP1hN7n5aUUBstFFFAFFFRNqbSiw8bSzyLHGvFmNh/wDtAS6KquB7VvixfBwSFOU0qlFPVVNsw6kj20n27tXGRSJGskb4phcRqryBFOmbIuUXJ0GYngdQLmgNCopX2dOKMQOM3Yk8E/yx4XPgNB4mmlAFZp2hxUsmPMsRtHGP2fQZtb52ci+q5jlPMWvV92vj9zHcWzscqDxY/wDQcT0FUArJBYS99dSZgLakknOvLU+kNPKr9OoOffKpW0b+yta5+DJsGMD/AEcygFtPGN/K/Pofxr1//LA/dsVH3T3l/HUew1wdQwsQCD7QaMOXTRWzLyV9beTcbed61T0s4PdUzFdwu6mW/SSx6Z9r8z4YZ1OqI48VbKfhYW/urxJOy+lHJ5Bc3+L13bacg4wk/wAjg/8ANlNehtU+pk/t/wDtXit1Meqz8CMdVxOHKVefh9BRtrPJh5VEMmsbanKBwuOLXq/7X2LFjcLuZgQHUaqbMhtxU8iKpTbSfEYhcFFHYyKTK5YEwpwuVANyb2AJH4VpiiwtWW+yU5d7qbNPbqLE3fHHkUvDySYfFIs6NkbMf2jTdXyqpzH7BYIpseZbU6U72bjIoUMbsiKpJRiQFZWJIyngbXII6dadVBfY8Bud2oJ1uvd18dLa1lUNryjTkreL2ZDLiMPiliVH3wWNwuRyoBZ2bgTmy2APLzq5Uti2LGsiuDJdL2BkZlBItexJ1sTTKpRTXU8CiiipATzbBjEzYiEKkzjvtlBWS3DOOPtBBpst7C9r87cK9UUBBxmx8PL+9gif+dFb/Irlszs/hsOxeCFImbjkGUHzA0pnRQGNfKD9YTe5+WlFHyg/WE3uflpRQGy0UUUAV5eMHiAfMXr1RQBXy1faKAK5YrELGjO7BUUEsx4ADia61We2OAkfduO9DGCzxg21Fir2+0FAOnLjrUorLSbwepZYjg2ymLn3pkAIW0UB7rID6TMDYl2sPIC3jTSkpVJFBIV1OqnQjoRXVWZfRY+Td4f7/Gtk9FJf0vJydbwe2yTshLL8nyJUuCHFO6fwPs/1UTEExglgbD7Q1H4a/hXcY8j0kPmpv7eRqSMSlr5gPPSoxsup5NcjJVqddo+7KLa9ef5NCePaMTC4lQ+8P90PtKIcZE+IU0fFRc2Q+0GvEm0I1HM/yqT/AIFWrWTfSJujxq2X9NLfxf0PXycGJpMW0OWwMaaAjgrOSSeJJf8ACrzVR+T/ABe8OMIDAb8WDLlP7mK/GrdWGcnKTbOhCbnFSksN+AUUUVAkFVTb/bMYWQJLCy3Y5S2iygD/AMtxdc/8DZbgGrXULGRwzh4HsxABZb2Zb+iw5jXgw5jpQHzZG1ocSm8gcOt7G3FT4MORqdVc2d2UihO8zHeK196o3bso1CS5dJOepH461YIZVYBlIZTqCDcHyoD3RRRQBRRRQGNfKD9YTe5+WlFHyg/WE3uflpRQGy0UUUAUUUUAVC2ptSOBQZGPeNlVQWdzxsqjU6a6V3xuJWJGkf0VFzbU+QHMmsz2l+04xZMREBmIyRqTpYnVb/cXnb0zfkAD7GLfQjKSj1LXgO3+AlJVZwCrZTnBUA3ta5FuPWlnbHtGHJgha6g5ZWGoJ4ZB0H2j7PGuO2sZuoVh0LulmsvdAtZmtw1N7D/VVfCYdVUBdFAsoAIsNNLczpxNU6qSh3U+Z1eD6V3vtprurp6/8+YvEWIw7FsMQysbtEfRBOpI10BPh+NPE7RxjIJwYncXynvDS19Ry1FQcXgFchrsrjg6mzf6I6G9fHwKugWW0hH2iLHz04HypRxCypJZyjq3cOjJycOTfTy+pYIMfE4ukiN5MP8AdSAfCq1icGsuBjwalYmjfO28UlJBdjYOL2NyDqOVKl7MJCsjyzYZn3brFEjZmZ3GVTbT0bk1048RTXT9Thz7SEtsol8ryzAcSBWcw9nFiB30wYFSgyqVN20uLs128K74HYUN7FJHIGjSrZfDhp/ioPi0fCJujoLnhPC+P0NS7AYhGfFqjBvpEYkG470ara459z/FPtsbbiw2XeFszmyIil3a3HKqgkgaXPKqb2d7ZxYXDLFirhkIjjKrrLc2UAfeHDqBfy+TY2DG4veO7qAu6ihYtHnBszswuM1zYZf4OtZt6tnleJydRXZVucovl1LMnayAtkGYv9wZS/whs1+lqZ7M2pFOpaJr5TlZSCrIeOVlOqmxGhrP9vbCllnhSNY1wq5S4so1D3Olr+iAAQRYkmpExlwkyyr9JmKoGJs7i+kEh4OTc5HOoawNwanKpoyxui8epolQ8Xs2OR0dhZ4/RdTZhe1xfmptqDpXXA4tZY1kQ3Vxcf8AfwNd6qLgpfiNm6loW3Tk3NhdGP8AEvPzFj1phRQCwbVyWGJXdG9s97xH3vs3/itTIGhlBFjqDypTLsUr/wANK0BvfLbPF8BOg/lK0A3opMm1JozlxEDAeui78Z6lfTXysfOp+z9oxTqWhkVwDY5TwPgRxB6GgMk+UH6wm9z8tKKPlB+sJvc/LSigNlooooAooooCodtMWzuuHRioOXMRxzSEhAPJVkc/yrQ/cURxADKmml1jRRbMQOIHIczUfGNvMYp5B5z5mNIIx/TO39aR7X2y+aWBQFMkuVm+0Y40jYBR4Fntc/eNr1bu7OtyKY1PUaiNYq3jyEtI2ZmN2N8rKOKLZfAW/GpFc4uZuDc6EDl58/OulceUnJ5Z9/TVGuCjFckFeZL2OW17G1+F+V69V9jgeRgkYzO+ii9tfEnkBxJrxLLwSnJRi5S6Ih7LxRkjDMuVtQ6+DDRh5XrlPj0EiqFBa+XMbC1+QPEnoPbatI2F2Gw0EQV0EshJZ5GuSzHjxOg5DoKQ9quyEOGf9qgS1wEk1JyC/dZbnui5sQPEGtEqMJs49XFVZKNeMer9+IlooorMdsjY3CCQWYXHO5Oltbr4MDaxqPBJf6Kazhh3H5SDr4OPx4joxqLjYAwIb0TY3vqpHoldON6kn4FU4/eQ67DwyMHi/aH3h78RkvIhXmhBObTTUNwPTV/LHvkkhmXK4GV1BvlJF1ZTYdCD06Vn2ExzBQ6NaaAgobE5j9k24lXva3UjlWkYaMi7PrI9i562At0A4AV1tHOU00/A+K4zpq6ZqUPvc1+587D4xiZInteyyi2npl0lHskRj79WuqnskD9sjy+rxAI/9yFh7Lk1bKjJYeCmDzFMKKKK8JBRRRQBUDGbJjkbPbJKOEqd1x0J+0OhuKn0UBhXbtMSMdMC0TEZO9lZbjdpa4Bte1r2oph8oP1hN7n5aUUBstFFFAFFFFAUfHARYgMeAnkRun7QsboT0LJl9tI+2kajEQvcK26lUnS4GaIg25gEmr1trYZldZYmVJACrB0zxyofsSLcXsdQb6a+Jqodr+zzwwpNnjukijLDAI1s/dN+8WbW3FvZXtks1OJZo47dXCz1+fITRoAAAAAOQ0FeqKK5J9yFW3sHsc64qT7QyxDwX7T+bG3sA8aruxdm/tU4ivZAM0vjlvYL0LEEeQatTjQKAAAABYAcABwArXp6/vM4HF9X/Zj8foeq5YmBZEZHAZWBVgeBBFiK60VqOCZPtHZrYaUwsc1tUbmyHhfqOB8r86j1ofa/YxxEP0dt7GcyX+195CeQYaX5GxrOIJgwvYggkMp0KkaFSORBrDdXteV0Pq+G6xXV7ZPvL3k6UUUVQdM97M2e74uKSJVd0V+67FQwtpqAbEHhcHiascm28jmOaMwuFDfSsoUg3F0YE59eSi/DTWvPYDCZ5pJr92MbsdWbKzf0XL8VXpkBtcA24dK6emnKEMHxnFoV26mT8uRXOx2y2TPiJc28mtYMuUqgLEC19Lli1uVwOVWWiipMxpY5BRRRQ9CiiigCiiigMa+UH6wm9z8tKKPlB+sJvc/LSigNlorKvnJxXq4Phf8AUo+cnFerg+F/1KA1Wisq+cnFerg+F/1KPnJxXq4Phf8AUoDVaV9ptnmfDSRrbORdL/eUhl/EVn3zk4r1cHwv+pR85OK9XB8L/qUPU2nlHXZ+wsVKCf2d47cpCq38rE6VOw/YvFN6ckMQ6ZpW/wDiB+NLPnJxXq4Phf8AUo+cnFerg+F/1KpVEEdCfFdTLlnH4I0Ds9sGPCIVjzMXOZ3Y3Zza1z4C3ADQU1rKvnJxXq4Phf8AUo+cnFerg+F/1KuOe228s1Wisq+cnFerg+F/1KPnJxXq4Phf9Sh4arVU7W9lDOd9hiqTj0g3oSgcntwbwbl1FVX5ycV6uD4X/Uo+cnFerg+F/wBSvGk1hk67JVyUovDRGxEbRuY5FKONcp5jxU8GHUV8iiZ3SNBd5DZRy8Sx6AamvuP7cSzLlmgwzr4MjG3l39KjbN7VGBi8OGwqORYsFcm3hcycKz/ZlnryOx/7U+zxt73n/BrWx9mph4liQaDiebE6sx6k61NrKvnJxXq4Phf9Sj5ycV6uD4X/AFK0nFbzzZqtFZV85OK9XB8L/qUfOTivVwfC/wCpQ8NVorKvnJxXq4Phf9Sj5ycV6uD4X/UoDVaKyr5ycV6uD4X/AFKPnJxXq4Phf9SgNVorKvnJxXq4Phf9Sj5ycV6uD4X/AFKAX/KD9YTe5+WlFVDtT2pllxUjssYLZb2DW0RR97pXygP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5" name="AutoShape 8" descr="data:image/jpeg;base64,/9j/4AAQSkZJRgABAQAAAQABAAD/2wCEAAkGBxQTEhUUEhQVFhUVGRsaGBUXGB0YGBggGBoWGBgaGh4fHCggHBslHBoYIjEjJSkrLi4wGh8zODMsNygtLiwBCgoKDg0OGxAQGzQkICQxLDgsNC8wLSwsNi80Lyw0LDIsLy01Miw3NCw3LC0sLTQsLCwsLywvLCwsLDQsLCwsLP/AABEIALwA0wMBIgACEQEDEQH/xAAcAAACAwEBAQEAAAAAAAAAAAAABQQGBwMCAQj/xABGEAACAQIDBQQFCQgABAcBAAABAgMAEQQSIQUTMUFhBiJRcTJTgYKSBxcjNUJSobPTFDNicpGisdE0ssHhJENzg8LS8RX/xAAaAQEAAwEBAQAAAAAAAAAAAAAAAgMEBQEG/8QAMxEAAgIBAgMGAwcFAQAAAAAAAAECAxEEEgUhMRMiQVFh8IGx0RRCcZGhweEyQ1KC8RX/2gAMAwEAAhEDEQA/ANxoqLgdoxTAmGVJANCUYNbzsalUAUUUUAUUUUAUv25tVcNEZGFzdVVLgF2YhVUX5kkUwqgY0NJ+0PLk30UhA3h7kaowdMundBSxzAcTztaq7bNkck64b3glttrE4iWWEBMOkeUOyMZJGzjNZSVUJp9qx6cL1I7ObS3WWIuXidisbu13Rhpu3JN2uQbE68tdKR7MmkxEsk8f0AW0RV0zmQr3g7WYWAzEDnqb8hUWXDSCLFYaRkJIR43jj3ZDTO4U2zNcq6jW9ZI3T3c38DS6o7eSNSqj/KN2gURYrBKSJ2wjyoQbcDaw5351d1Ggub9fGqT8oXZbfRzYmBC+JEYRVvxUCRWUeBIkP9BW8xlo2DjN7h4pDxZBmHMMBZgeoIIqfUPZWDEUYUCxNi38xAzH2kVMoAopJL2miV2DLJu1JUzhS0eZfSW4uRbhci17i9e8J2gR2AZWjV7mJ5LBZANdNbg21sbaV5lAcUUsxPaHCxi7TxgDiQ1+nK9TsLiUkRXjZXRhdWU3BHQivQdaK8uwAJOgGpNUbC7Wmxe8cTvCqtYLGqiwsGXMWBLNlKk8AL25XqE7FBZZOEHN4Re6KqfZbtLLIYosTEUeRCUkuLSZOOZbDIxUhrXPPwq2VJNNZRFprkwooor08CiiigMa+UH6wm9z8tKKPlB+sJvc/LSigLlt/sFG8v7ThGOGxGuZoyUEt/v5efWx6g182Pt7FQPuMau8Nro6rlkYDll9GUgcShv/AAi9XSo+OwUcyFJUV0PFWFx0Pn1oDtG4YAjgQDqLHXpyr1Vcxmx8RHZsLOxAFhFK1/hexPsYN5ivew9vO8m4xETRzAXBtZXHMjU2I5gEgaa0BYKKKKAKy/auBVABizJHiHlDCQXdZ2Vi0agcGFgO4bEC/nWoVD2ps9JkAcE5TmWxKkMAbEEcONvbVdkN6wThPayoYCKZCu8MKRBCSsa5AGJHixuLX8NfGkfaTaz5yIYwhG7vO+tgjhx9HzAzE3JHOlmzMTM75pnkllika8ajuJfKVXvWAYKWFySRoaaT7LEzGTEgEkD6IH6MAZrZvvmzNqdOmle6fh85Pc/4IPUXXScKo4j/AJPz9ESezW2nfF4X6eWUvvEmuSYswW9hay3DKbWrTazLDzZZMMY4/o1mjGYWVQCcndHPjy0rTa0WwUJYTyV1xjFbVLdjq/UKTbZ2g4ljw6d3eI7tL9xY8gOUfeJYWJ0HWnJrPJpzicVIyF3VLCKRmASMNfOVVbZiSq5c3he/C+ayW2OS6MXJ4RPxOKngeODCrCsR07wZ5E4sZHGYaMSRqb311vpy2i7yTRJiFglLBhADGdJDa7MrMwIVAxuLcxzphh4AihV4Dx1J6k8SetR8VA+9iljKXjz+mCR3wBcW8q5ys7xsenxD1HeI2SjpGjFrRkHuHJcgWuctvOlsfZ98MzS4KRtblsPIxMUhOpINiY3P3hceINLcdtfFQyI0jh0NrJGgS5ubrdnPG62uRaxpjN2hYwSMI9chsInEzKbG11AvofC9WxclzTMso4eGKJtoY3FpIVaGKMuU3LqWJCEK95FbgxDDRTpSLC7VnAbCxwwCYvIG+mNyQC5bJkzBTooN+Yp12QmWfAQFSygoAbGzBl0YX8cwN647V2fKrxBcTOEkYo1yrWLKShvlva4ta/PlUZWOUmpGuNajFOJ3xeI38WHMTNHI5R0K2zIBbeG9tLKSvDiRVn7J4qV4nErZzHI0ayEAGQLazEDS9yVNtLqaqezPoVMeRjiLKhKr3BYd0AjuqgvmsddeZNWDsjhtzJNErEplR7E3s7Fw56Zsoa3jfxqzTSxLb4Fd8cx3FnooorcZArli8SsaM8jBUQEsx0AA4mvONxiRIXkNlH9T4ADmT4UiwGHlxcm+xC5IFYGDDni1tRLL1v6K8BYHjwAzXtti95jZXCOAwjIDDKbbtLXF7iipPyg/WE3uflpRQGy0UUUAVHxuDSVcsi3HEciDyKkag9RUiigKdjMBi8I5fDuZYSbshGZl8e6PSU+K2YeDVKxnaVjhXkiCrMB3AxzxsQdQpFsxsD3TlbpVnpNtbYe8JeJgjsLOjLnhl8BKnP8AmFj58KA9dndoyzJmlRBwKSRPnjlU8GW4DKfFTw8TTeqz2a7OPg2+hYJA92kwxJdY3POBjYhSb3UjqLa3s1AUTb2zGTHFlbLHiEznug/SR2Vtb80Kn3TXmTCRr3pGuBwzHu/04E1Y+1uzjNhzlvvIjvEymxJXit/4luvtqmLPEqrIWFmAIZjqQeGpN610Rnatu7CRku0d+olhWYh5HrbW0Tkui6RvG5dtB3JFY5RxJ08vOtHxE4RGdjZUBYnwAFz+FZZtd3lw8whF/o2OdgQugJsObHy0rSWyz4c3Pdli1PR11/A1XfCEWlF5J6emilOup5x1/Eq82JlxcLmZzDDKukaHKwQj7cnG7A6gWtwueNLMf2cSTDGOGYojd8uO+WItlbMCDplW1jwAowGDixsGDhlN7MLlTxMAOq9CQD5HrT2bCzwaFN9HyeMAOB/FHz814+ArkSVslu9Tqp1xe0r3Yna80keSe0xX0cTELxSLyN9O9yNr1YMZjY4hmldUB0uxtS3ASQRCQRSbvMS2R+6EY3JIVrEAnUi9qAqSIBNiVcgk3ifdC3IHK5P41RJd7oXRfIjbUxWFxmWBZ4zKGWSMce9GQwuPtLpYjwNRdqbcus0+6WOOGwVTCLEqBvDnBVrZ7gMCLZb16xGHwSpvYVjMjOI1kBJYMTzN76cdeOnjSKXASM0mDVwoC54pZBnCob5rA6M+a9zxsb9K3aaluLl4L5nL4nOcYKcX0ay/Qu2wsEY0YsVvK28Kp6ClgLhL6kG17niSTzqYpjk1BV8jciGysNPYRWfzbTlMS4JZAsawsZMUSUYoLrGydCRYnjbUcb1adjYWDFQYbFx4dQETdyQgWNu6SVK8StgR4gnxrO6JZzJ4NNetrlyhz5L9TrKZY8SqQqJP2lsxUnKYsqqrSXsbx2Ci2hudDrpcNmbOWENl1ZzmdzxY2A9gsLAcq5bGwGHQF8OqAPxYak25EnXTwplWuqpQXqQssc/wCo+OxW7QtlLW5Cw9pJIAHU1IpV2h2GuLQRySSLHe7LG2XeW+yxtfL0BF6uKiHgVXEIJ8Q11DEqvoxAeIJ9MfxG1+QtT3Dzq6h0YMrC4ZTcEeII40ui7OYYEExCQjg0pMpHkXJtTRVAFgLAchQGN/KD9YTe5+WlFHyg/WE3uflpRQGy0UUUAUUUUAUUUUAUUUUAVnOB2Rh8LJMMkSMsr9+yhrOc41OvBreytGqi9rMGq45HKqTNDa5FzeFr/iJP7asqhvko5M+p0v2mOzODjiNrxZTlJlvpaMZr9L+iPaakbAkebAxRTLu4Y0yzlzq+7JBjUD7Omrc+Ave9QJsQq2BIBPBeZ6AcTXTY7MXkilzKJGVoEaxBJ7r3API5Wt1NT1lCqr5PmeafR1aPuqWZS8/T0IGN2zc42dECthsk8Q4Edxls3gGCWI8DTHsn8rGDxS2nIw0o4q57h6o/MedjSntLu1TGQ4eOSRpImjAjXMfoV77G3Hvy20vresSw+BZgT6IHEsDy4i3G9c+qSim3yR04aey+ShUsvHvJ+uoNoRSC6SxuP4XVv8GjE42GJS8jxoo1LMwUaV+RV2Qx1AW3iRY/0p32P7NCTFLvk+iQi5t3WY3KIfC9ibdLc6vrnGyW2L5nt2g1FMVO2GE3jJssWKixs2IlyAZgsS8i8ViyP7zM9j0HhS3E4cSB8LPfNa6vwzrydeRI4MP+hqXPEwKyRWDppY6Bl5oTyHgeRqXv4p074KsLXUmzoToLW5+BHGt7jLTy84s4N8rdFqHY1uhPr795K3j8PbERy4gqQJY7MAQlgjxkN93945sdOFPdg3wkkpw4DQB0EkV7ZBIPo3i5ekSpU20ynlU7YOwTMZDiDmhVsqJf0wB3jLbjZriw00N71K7ZYELgjh8OqxmQ90IoAGQbwmw6J/iudqLK5y21muvTRhYrK20sdPfkepcAcQRi8BiDDKwGZSM8TlbjLLHfRx6JYEEWHGwFfB2jxaSZZMNGQLBiJCjKTw0KFbHWzZrE6EivuC2dA0iyvEmXGKjk21EuQX1/iUD2p1rh2j2FJDlxOGZ2WIky4ZyXDxtpKsZNypy621BIGnOq4KW3kzSWLY224sSG3ZIeM5ZI2GWRD4Mp1HQ8DyplVODHc73jPhpBGj8DIpKFUbxDo6jz1q41bCe5HgUUUVMGNfKD9YTe5+WlFHyg/WE3uflpRQGtbT2lHh0zytlW9r2J8TrYGw041A2f2twM/7rFQP0Ei3/oTTqluM2BhZSTLh4XJ4lo1JPttegGKsCLjUeIr7SCPsZg0/dQ7n/wBFmi/5SK+vsOZNYMZKv8MqrMn42f8AuoB9RVXxD7WjHdXBT+2SA/jnH40l2n2/xGD/AONwkSk2ypFiQ8rXNu6mQE68KA0KioezsaZBdopI7gGz5efkTrUygCqz242bG6JPJGr7hrkkaqjCzHyFw3sqzV5dQQQRcHQg8DehGcd8XHzKBLJhcOcx3MZPgFDHoLamo022QskM5TLFE93kk7pCsChZVIvpmBubaA1wgweHwzNHCiKVZlCoozkKT4anzNcQyysN8CmvdhcWv1a+jnoNB1rbHSwksOXNoxabhdNVilOeZeHh+nUb4GA4fFgj6Td71gFPeaLEuHVl5Eq6kEX8PGmW1MJszGkCbIsnU7mX8bE/jVBkG4n32dxu33McQ+zGwVzuxzOdr5efAVbztmDdIZZIpN4bAKMwa5tfLqR1vwrk2bqZbGso61VkW3KMtrj1fQU9p+w+BhjGSSUSucsSh1bMxBIvmB7oAJPQGvPZzZ8aRy4Nrm3fudC4fXPfxDAjpZa5bMWPExtikgjQKzbgKqg5UJDNcDi9j7LVPmQnLJEQHXVSeDA2urdDp5aGt+m00ZVtxWJGTWaiziNM6u0cnB8st9feUeC7wi0wJA0EqgsCOWcDVWtx0t/ipOAwwmyTJbMxaPDsR6OlpZhz7ovlHiOorlidrlwIYwyTyWUAjhewLK1rG1/+1WfsxgVVc6m6qN1Fz7i+k1/vO4JPQLVeq1dmzs2V6K/UWQavjjH5scYXDrGiovoqAB7P+tLJJFYTYhr5I0dE62HfYeNyAo/l61Jln3shhS9l/euNAtxcID946XtwB6ivO0270WHQAXszAcFjjI/ybKPb4Viqjhb2amfHwH/hRFzSNQp8GRRlI6hgKiYjtGhheRrLEMLvncnhmzAL/a/9BU/am0BGAoGaWS4jQcSfE+CjS55VA2V2OgjyNIDLIqRqSxJS8dyrBL5QQWYg251LT5wzxnPsrgC0cUjhsoVGUOLMzBFTOy8tFFgddSdNKs9FFaEklhHgUUUV6DGvlB+sJvc/LSij5QfrCb3Py0ooDZaKKKAKKKKAKVbV7N4TEtmxGHikbhmZQW04a8aa1E2jhpJABHKYhfvFVBYi3AE6KetjQHXCYZY0CILKugFybf1rtXPDxZFVQScoAuxuTbmTzNdKAK5zzKilnIVVFyxNgAOJNdKp/bSV5ZY8MjBbLvmJXMrWbKikXGl7k68hXq6kLLI1xcpPCQj2fjE388jtkWaUmMMmS4NrFieLG2gNrC1O5IwwIYAg8QdQaSLOfQmTI3DXVGv91rWPkbGvccBS+7dkH3fSUeQPDyFq2vSblmt5OZqeFdu+2onnPvqjnj9ihZo54o82Q96O/HQ5WXMbAg/gelLE2M7TSySYbR2zAK6kNoBd+Gotw1HHWni46ZfSRH6qch+E3H91ejti3GGYeShv8Gqeytg8uP7mSNOuonude5r/AG+TIvZbBHDIcOVCICWiXNnIU+kpJGpDa+TCvO04ngtuFWTObJCzFDmsTZCFbTQ6EaeNfNq7biChpI5lCutpMtspJC3Oug11uLWvXrDYaRZFxGKc95JGw6EZcq5GDFraFyCp6A28ardk6u8uTLdFVqvtHaPMc9eWM/A95WjChbHESRoDJYExtiWKRqvgETet1tc1dMoULh4O7lUC4F92vAH+Y20/rSXBxBsVci/08jDpuYY4lH9zH2032DKi4ffsQokLSuxPidLnwCgD2ViSdksyO82cdoTCHdYWBsryNmJ9JgqsDI2vFmPdv/ETyrrCzXcoA8rmxb7EYF8qk88tybDiSeF65NsjAYuZcTlimkRcokVs1hqbaG1tT/WnqIALAAAcANBV0obuT6ESJgNniMliS8jWzSHibcAB9lRroPE1NooqaWAFFIO0HauLCMBKDa1ywaMAcdLM4YnTkDyqVg+0eHkhEwkyxsLhnBT+uYCgGtFLYNv4V/QxMB8pF/3TBGBFwQQeY4UBjnyg/WE3uflpRR8oP1hN7n5aUUBstFFFAFFFRNqbSiw8bSzyLHGvFmNh/wDtAS6KquB7VvixfBwSFOU0qlFPVVNsw6kj20n27tXGRSJGskb4phcRqryBFOmbIuUXJ0GYngdQLmgNCopX2dOKMQOM3Yk8E/yx4XPgNB4mmlAFZp2hxUsmPMsRtHGP2fQZtb52ci+q5jlPMWvV92vj9zHcWzscqDxY/wDQcT0FUArJBYS99dSZgLakknOvLU+kNPKr9OoOffKpW0b+yta5+DJsGMD/AEcygFtPGN/K/Pofxr1//LA/dsVH3T3l/HUew1wdQwsQCD7QaMOXTRWzLyV9beTcbed61T0s4PdUzFdwu6mW/SSx6Z9r8z4YZ1OqI48VbKfhYW/urxJOy+lHJ5Bc3+L13bacg4wk/wAjg/8ANlNehtU+pk/t/wDtXit1Meqz8CMdVxOHKVefh9BRtrPJh5VEMmsbanKBwuOLXq/7X2LFjcLuZgQHUaqbMhtxU8iKpTbSfEYhcFFHYyKTK5YEwpwuVANyb2AJH4VpiiwtWW+yU5d7qbNPbqLE3fHHkUvDySYfFIs6NkbMf2jTdXyqpzH7BYIpseZbU6U72bjIoUMbsiKpJRiQFZWJIyngbXII6dadVBfY8Bud2oJ1uvd18dLa1lUNryjTkreL2ZDLiMPiliVH3wWNwuRyoBZ2bgTmy2APLzq5Uti2LGsiuDJdL2BkZlBItexJ1sTTKpRTXU8CiiipATzbBjEzYiEKkzjvtlBWS3DOOPtBBpst7C9r87cK9UUBBxmx8PL+9gif+dFb/Irlszs/hsOxeCFImbjkGUHzA0pnRQGNfKD9YTe5+WlFHyg/WE3uflpRQGy0UUUAV5eMHiAfMXr1RQBXy1faKAK5YrELGjO7BUUEsx4ADia61We2OAkfduO9DGCzxg21Fir2+0FAOnLjrUorLSbwepZYjg2ymLn3pkAIW0UB7rID6TMDYl2sPIC3jTSkpVJFBIV1OqnQjoRXVWZfRY+Td4f7/Gtk9FJf0vJydbwe2yTshLL8nyJUuCHFO6fwPs/1UTEExglgbD7Q1H4a/hXcY8j0kPmpv7eRqSMSlr5gPPSoxsup5NcjJVqddo+7KLa9ef5NCePaMTC4lQ+8P90PtKIcZE+IU0fFRc2Q+0GvEm0I1HM/yqT/AIFWrWTfSJujxq2X9NLfxf0PXycGJpMW0OWwMaaAjgrOSSeJJf8ACrzVR+T/ABe8OMIDAb8WDLlP7mK/GrdWGcnKTbOhCbnFSksN+AUUUVAkFVTb/bMYWQJLCy3Y5S2iygD/AMtxdc/8DZbgGrXULGRwzh4HsxABZb2Zb+iw5jXgw5jpQHzZG1ocSm8gcOt7G3FT4MORqdVc2d2UihO8zHeK196o3bso1CS5dJOepH461YIZVYBlIZTqCDcHyoD3RRRQBRRRQGNfKD9YTe5+WlFHyg/WE3uflpRQGy0UUUAUUUUAVC2ptSOBQZGPeNlVQWdzxsqjU6a6V3xuJWJGkf0VFzbU+QHMmsz2l+04xZMREBmIyRqTpYnVb/cXnb0zfkAD7GLfQjKSj1LXgO3+AlJVZwCrZTnBUA3ta5FuPWlnbHtGHJgha6g5ZWGoJ4ZB0H2j7PGuO2sZuoVh0LulmsvdAtZmtw1N7D/VVfCYdVUBdFAsoAIsNNLczpxNU6qSh3U+Z1eD6V3vtprurp6/8+YvEWIw7FsMQysbtEfRBOpI10BPh+NPE7RxjIJwYncXynvDS19Ry1FQcXgFchrsrjg6mzf6I6G9fHwKugWW0hH2iLHz04HypRxCypJZyjq3cOjJycOTfTy+pYIMfE4ukiN5MP8AdSAfCq1icGsuBjwalYmjfO28UlJBdjYOL2NyDqOVKl7MJCsjyzYZn3brFEjZmZ3GVTbT0bk1048RTXT9Thz7SEtsol8ryzAcSBWcw9nFiB30wYFSgyqVN20uLs128K74HYUN7FJHIGjSrZfDhp/ioPi0fCJujoLnhPC+P0NS7AYhGfFqjBvpEYkG470ara459z/FPtsbbiw2XeFszmyIil3a3HKqgkgaXPKqb2d7ZxYXDLFirhkIjjKrrLc2UAfeHDqBfy+TY2DG4veO7qAu6ihYtHnBszswuM1zYZf4OtZt6tnleJydRXZVucovl1LMnayAtkGYv9wZS/whs1+lqZ7M2pFOpaJr5TlZSCrIeOVlOqmxGhrP9vbCllnhSNY1wq5S4so1D3Olr+iAAQRYkmpExlwkyyr9JmKoGJs7i+kEh4OTc5HOoawNwanKpoyxui8epolQ8Xs2OR0dhZ4/RdTZhe1xfmptqDpXXA4tZY1kQ3Vxcf8AfwNd6qLgpfiNm6loW3Tk3NhdGP8AEvPzFj1phRQCwbVyWGJXdG9s97xH3vs3/itTIGhlBFjqDypTLsUr/wANK0BvfLbPF8BOg/lK0A3opMm1JozlxEDAeui78Z6lfTXysfOp+z9oxTqWhkVwDY5TwPgRxB6GgMk+UH6wm9z8tKKPlB+sJvc/LSigNlooooAooooCodtMWzuuHRioOXMRxzSEhAPJVkc/yrQ/cURxADKmml1jRRbMQOIHIczUfGNvMYp5B5z5mNIIx/TO39aR7X2y+aWBQFMkuVm+0Y40jYBR4Fntc/eNr1bu7OtyKY1PUaiNYq3jyEtI2ZmN2N8rKOKLZfAW/GpFc4uZuDc6EDl58/OulceUnJ5Z9/TVGuCjFckFeZL2OW17G1+F+V69V9jgeRgkYzO+ii9tfEnkBxJrxLLwSnJRi5S6Ih7LxRkjDMuVtQ6+DDRh5XrlPj0EiqFBa+XMbC1+QPEnoPbatI2F2Gw0EQV0EshJZ5GuSzHjxOg5DoKQ9quyEOGf9qgS1wEk1JyC/dZbnui5sQPEGtEqMJs49XFVZKNeMer9+IlooorMdsjY3CCQWYXHO5Oltbr4MDaxqPBJf6Kazhh3H5SDr4OPx4joxqLjYAwIb0TY3vqpHoldON6kn4FU4/eQ67DwyMHi/aH3h78RkvIhXmhBObTTUNwPTV/LHvkkhmXK4GV1BvlJF1ZTYdCD06Vn2ExzBQ6NaaAgobE5j9k24lXva3UjlWkYaMi7PrI9i562At0A4AV1tHOU00/A+K4zpq6ZqUPvc1+587D4xiZInteyyi2npl0lHskRj79WuqnskD9sjy+rxAI/9yFh7Lk1bKjJYeCmDzFMKKKK8JBRRRQBUDGbJjkbPbJKOEqd1x0J+0OhuKn0UBhXbtMSMdMC0TEZO9lZbjdpa4Bte1r2oph8oP1hN7n5aUUBstFFFAFFFFAUfHARYgMeAnkRun7QsboT0LJl9tI+2kajEQvcK26lUnS4GaIg25gEmr1trYZldZYmVJACrB0zxyofsSLcXsdQb6a+Jqodr+zzwwpNnjukijLDAI1s/dN+8WbW3FvZXtks1OJZo47dXCz1+fITRoAAAAAOQ0FeqKK5J9yFW3sHsc64qT7QyxDwX7T+bG3sA8aruxdm/tU4ivZAM0vjlvYL0LEEeQatTjQKAAAABYAcABwArXp6/vM4HF9X/Zj8foeq5YmBZEZHAZWBVgeBBFiK60VqOCZPtHZrYaUwsc1tUbmyHhfqOB8r86j1ofa/YxxEP0dt7GcyX+195CeQYaX5GxrOIJgwvYggkMp0KkaFSORBrDdXteV0Pq+G6xXV7ZPvL3k6UUUVQdM97M2e74uKSJVd0V+67FQwtpqAbEHhcHiascm28jmOaMwuFDfSsoUg3F0YE59eSi/DTWvPYDCZ5pJr92MbsdWbKzf0XL8VXpkBtcA24dK6emnKEMHxnFoV26mT8uRXOx2y2TPiJc28mtYMuUqgLEC19Lli1uVwOVWWiipMxpY5BRRRQ9CiiigCiiigMa+UH6wm9z8tKKPlB+sJvc/LSigNlorKvnJxXq4Phf8AUo+cnFerg+F/1KA1Wisq+cnFerg+F/1KPnJxXq4Phf8AUoDVaV9ptnmfDSRrbORdL/eUhl/EVn3zk4r1cHwv+pR85OK9XB8L/qUPU2nlHXZ+wsVKCf2d47cpCq38rE6VOw/YvFN6ckMQ6ZpW/wDiB+NLPnJxXq4Phf8AUo+cnFerg+F/1KpVEEdCfFdTLlnH4I0Ds9sGPCIVjzMXOZ3Y3Zza1z4C3ADQU1rKvnJxXq4Phf8AUo+cnFerg+F/1KuOe228s1Wisq+cnFerg+F/1KPnJxXq4Phf9Sh4arVU7W9lDOd9hiqTj0g3oSgcntwbwbl1FVX5ycV6uD4X/Uo+cnFerg+F/wBSvGk1hk67JVyUovDRGxEbRuY5FKONcp5jxU8GHUV8iiZ3SNBd5DZRy8Sx6AamvuP7cSzLlmgwzr4MjG3l39KjbN7VGBi8OGwqORYsFcm3hcycKz/ZlnryOx/7U+zxt73n/BrWx9mph4liQaDiebE6sx6k61NrKvnJxXq4Phf9Sj5ycV6uD4X/AFK0nFbzzZqtFZV85OK9XB8L/qUfOTivVwfC/wCpQ8NVorKvnJxXq4Phf9Sj5ycV6uD4X/UoDVaKyr5ycV6uD4X/AFKPnJxXq4Phf9SgNVorKvnJxXq4Phf9Sj5ycV6uD4X/AFKAX/KD9YTe5+WlFVDtT2pllxUjssYLZb2DW0RR97pXygP/2Q=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9772"/>
            <a:ext cx="3384376" cy="301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" y="0"/>
            <a:ext cx="3283187" cy="26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1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Open a web browser and go to…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4000" dirty="0" smtClean="0">
                <a:hlinkClick r:id="rId2"/>
              </a:rPr>
              <a:t>www.mathstatic.co.nz</a:t>
            </a:r>
            <a:endParaRPr lang="en-NZ" sz="4000" dirty="0" smtClean="0"/>
          </a:p>
          <a:p>
            <a:pPr marL="0" indent="0">
              <a:buNone/>
            </a:pPr>
            <a:r>
              <a:rPr lang="en-NZ" sz="2800" dirty="0" smtClean="0"/>
              <a:t>(or click on the link above)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7365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1684" r="9667" b="7866"/>
          <a:stretch/>
        </p:blipFill>
        <p:spPr bwMode="auto">
          <a:xfrm>
            <a:off x="-117696" y="506995"/>
            <a:ext cx="9334123" cy="549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259632" y="1556792"/>
            <a:ext cx="1224136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/>
          <p:cNvSpPr txBox="1"/>
          <p:nvPr/>
        </p:nvSpPr>
        <p:spPr>
          <a:xfrm>
            <a:off x="3491880" y="2262063"/>
            <a:ext cx="42484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NZ" sz="2400" dirty="0" smtClean="0">
                <a:solidFill>
                  <a:schemeClr val="bg2"/>
                </a:solidFill>
              </a:rPr>
              <a:t>Click on “Inferences tool”</a:t>
            </a:r>
            <a:endParaRPr lang="en-NZ" sz="2400" dirty="0">
              <a:solidFill>
                <a:schemeClr val="bg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483768" y="2132856"/>
            <a:ext cx="1008112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5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t="2060" r="15289" b="4269"/>
          <a:stretch/>
        </p:blipFill>
        <p:spPr bwMode="auto">
          <a:xfrm>
            <a:off x="34064" y="548680"/>
            <a:ext cx="9591263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755576" y="5589240"/>
            <a:ext cx="2232248" cy="15121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555776" y="2132856"/>
            <a:ext cx="1944216" cy="3600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87416" y="1700808"/>
            <a:ext cx="525658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NZ" sz="2400" dirty="0" smtClean="0">
                <a:solidFill>
                  <a:schemeClr val="bg2"/>
                </a:solidFill>
              </a:rPr>
              <a:t>We are only using this part here</a:t>
            </a:r>
            <a:endParaRPr lang="en-NZ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t="2060" r="15289" b="4269"/>
          <a:stretch/>
        </p:blipFill>
        <p:spPr bwMode="auto">
          <a:xfrm>
            <a:off x="-35433" y="533166"/>
            <a:ext cx="9591263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1700808"/>
            <a:ext cx="60486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2"/>
                </a:solidFill>
              </a:rPr>
              <a:t>For today, click on the great debate data set.</a:t>
            </a:r>
          </a:p>
          <a:p>
            <a:r>
              <a:rPr lang="en-NZ" dirty="0" smtClean="0">
                <a:solidFill>
                  <a:schemeClr val="bg2"/>
                </a:solidFill>
              </a:rPr>
              <a:t>Note, this is the data set for the whole population</a:t>
            </a:r>
            <a:endParaRPr lang="en-NZ" dirty="0">
              <a:solidFill>
                <a:schemeClr val="bg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339752" y="2347139"/>
            <a:ext cx="1800200" cy="39621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043608" y="6237312"/>
            <a:ext cx="158417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3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2" t="9121" r="24834" b="5519"/>
          <a:stretch/>
        </p:blipFill>
        <p:spPr bwMode="auto">
          <a:xfrm>
            <a:off x="0" y="30725"/>
            <a:ext cx="8388424" cy="68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91617"/>
            <a:ext cx="28803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2"/>
                </a:solidFill>
              </a:rPr>
              <a:t>This is what you see…</a:t>
            </a:r>
            <a:endParaRPr lang="en-NZ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644017"/>
            <a:ext cx="38884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2"/>
                </a:solidFill>
              </a:rPr>
              <a:t>Some info about the data</a:t>
            </a:r>
            <a:endParaRPr lang="en-NZ" dirty="0">
              <a:solidFill>
                <a:schemeClr val="bg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563888" y="1013349"/>
            <a:ext cx="504056" cy="3274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0" y="2348880"/>
            <a:ext cx="36724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2"/>
                </a:solidFill>
              </a:rPr>
              <a:t>The different variables that are in this data set</a:t>
            </a:r>
            <a:endParaRPr lang="en-NZ" dirty="0">
              <a:solidFill>
                <a:schemeClr val="bg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563888" y="2492896"/>
            <a:ext cx="1008112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115616" y="2492896"/>
            <a:ext cx="3456384" cy="9514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28184" y="3933056"/>
            <a:ext cx="237626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2"/>
                </a:solidFill>
              </a:rPr>
              <a:t>Where you choose the variables you want to use</a:t>
            </a:r>
            <a:endParaRPr lang="en-NZ" dirty="0">
              <a:solidFill>
                <a:schemeClr val="bg2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707904" y="4581128"/>
            <a:ext cx="2520280" cy="2752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77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2" t="9121" r="24834" b="5519"/>
          <a:stretch/>
        </p:blipFill>
        <p:spPr bwMode="auto">
          <a:xfrm>
            <a:off x="0" y="30725"/>
            <a:ext cx="8388424" cy="68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6056" y="30725"/>
            <a:ext cx="345638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NZ" sz="4800" dirty="0" smtClean="0"/>
              <a:t>Activity!!</a:t>
            </a:r>
            <a:endParaRPr lang="en-NZ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2132856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2"/>
                </a:solidFill>
              </a:rPr>
              <a:t>Before you go any further, open a word document.</a:t>
            </a:r>
          </a:p>
          <a:p>
            <a:r>
              <a:rPr lang="en-NZ" dirty="0" smtClean="0">
                <a:solidFill>
                  <a:schemeClr val="bg2"/>
                </a:solidFill>
              </a:rPr>
              <a:t>In it, </a:t>
            </a:r>
            <a:r>
              <a:rPr lang="en-NZ" smtClean="0">
                <a:solidFill>
                  <a:schemeClr val="bg2"/>
                </a:solidFill>
              </a:rPr>
              <a:t>write </a:t>
            </a:r>
            <a:r>
              <a:rPr lang="en-NZ" smtClean="0">
                <a:solidFill>
                  <a:schemeClr val="bg2"/>
                </a:solidFill>
              </a:rPr>
              <a:t>4 </a:t>
            </a:r>
            <a:r>
              <a:rPr lang="en-NZ" dirty="0" smtClean="0">
                <a:solidFill>
                  <a:schemeClr val="bg2"/>
                </a:solidFill>
              </a:rPr>
              <a:t>good comparison statements based on the variables available in this data set </a:t>
            </a:r>
            <a:endParaRPr lang="en-NZ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4293096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2"/>
                </a:solidFill>
              </a:rPr>
              <a:t>Once you have written your 6 good statements, we are going to produce a random sample for each and produce the graphs for analysis later…</a:t>
            </a:r>
            <a:endParaRPr lang="en-NZ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1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9" t="9622" r="20129" b="16976"/>
          <a:stretch/>
        </p:blipFill>
        <p:spPr bwMode="auto">
          <a:xfrm>
            <a:off x="-19966" y="0"/>
            <a:ext cx="9446014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76256" y="1484784"/>
            <a:ext cx="241176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2"/>
                </a:solidFill>
              </a:rPr>
              <a:t>Use the drop down boxes to choose the required variables for each of your questions</a:t>
            </a:r>
            <a:endParaRPr lang="en-NZ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7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8" t="8857" r="38040" b="25576"/>
          <a:stretch/>
        </p:blipFill>
        <p:spPr bwMode="auto">
          <a:xfrm>
            <a:off x="25721" y="539202"/>
            <a:ext cx="8676456" cy="6347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21" y="44624"/>
            <a:ext cx="8794751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NZ" sz="2400" dirty="0" err="1" smtClean="0"/>
              <a:t>Eg</a:t>
            </a:r>
            <a:r>
              <a:rPr lang="en-NZ" sz="2400" dirty="0" smtClean="0"/>
              <a:t>) I wonder if the median number of hours slept last night is higher for NZ girls in year 11-13 than it is for NZ boys in year 11-13?</a:t>
            </a:r>
            <a:endParaRPr lang="en-NZ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203848" y="4797152"/>
            <a:ext cx="216024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64088" y="4581128"/>
            <a:ext cx="324036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2"/>
                </a:solidFill>
              </a:rPr>
              <a:t>As soon as you select your categorical variable, more boxes will drop down</a:t>
            </a:r>
            <a:endParaRPr lang="en-NZ" dirty="0">
              <a:solidFill>
                <a:schemeClr val="bg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067944" y="3068960"/>
            <a:ext cx="1584176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52120" y="3068960"/>
            <a:ext cx="66132" cy="1184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659" y="1580915"/>
            <a:ext cx="3888432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2"/>
                </a:solidFill>
              </a:rPr>
              <a:t>Don’t worry about these boxes. They are just if you want to limit your data range to get rid of outliers – we won’t need to do that this year </a:t>
            </a:r>
            <a:r>
              <a:rPr lang="en-NZ" dirty="0" smtClean="0">
                <a:solidFill>
                  <a:schemeClr val="bg2"/>
                </a:solidFill>
                <a:sym typeface="Wingdings" panose="05000000000000000000" pitchFamily="2" charset="2"/>
              </a:rPr>
              <a:t></a:t>
            </a:r>
            <a:endParaRPr lang="en-NZ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0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</Template>
  <TotalTime>1171</TotalTime>
  <Words>621</Words>
  <Application>Microsoft Office PowerPoint</Application>
  <PresentationFormat>On-screen Show (4:3)</PresentationFormat>
  <Paragraphs>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Courier New</vt:lpstr>
      <vt:lpstr>Trebuchet MS</vt:lpstr>
      <vt:lpstr>Verdana</vt:lpstr>
      <vt:lpstr>Wingdings</vt:lpstr>
      <vt:lpstr>Wingdings 2</vt:lpstr>
      <vt:lpstr>Winter</vt:lpstr>
      <vt:lpstr>How to use mathstatic to produce graphs</vt:lpstr>
      <vt:lpstr>Open a web browser and go to…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Nieuwelaar</dc:creator>
  <cp:lastModifiedBy>Tanya.Gwillim</cp:lastModifiedBy>
  <cp:revision>11</cp:revision>
  <dcterms:created xsi:type="dcterms:W3CDTF">2014-06-02T04:02:47Z</dcterms:created>
  <dcterms:modified xsi:type="dcterms:W3CDTF">2014-06-17T02:03:21Z</dcterms:modified>
</cp:coreProperties>
</file>